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9" r:id="rId3"/>
    <p:sldId id="257" r:id="rId4"/>
    <p:sldId id="258" r:id="rId5"/>
    <p:sldId id="259" r:id="rId6"/>
    <p:sldId id="270" r:id="rId7"/>
    <p:sldId id="271" r:id="rId8"/>
    <p:sldId id="273" r:id="rId9"/>
    <p:sldId id="277" r:id="rId10"/>
    <p:sldId id="278" r:id="rId11"/>
    <p:sldId id="276" r:id="rId12"/>
    <p:sldId id="272" r:id="rId13"/>
    <p:sldId id="260" r:id="rId14"/>
    <p:sldId id="279" r:id="rId15"/>
    <p:sldId id="280" r:id="rId16"/>
    <p:sldId id="261" r:id="rId17"/>
    <p:sldId id="262" r:id="rId18"/>
    <p:sldId id="263" r:id="rId19"/>
    <p:sldId id="264" r:id="rId20"/>
    <p:sldId id="265" r:id="rId21"/>
    <p:sldId id="266" r:id="rId22"/>
    <p:sldId id="267" r:id="rId23"/>
    <p:sldId id="268"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35" y="-62"/>
      </p:cViewPr>
      <p:guideLst>
        <p:guide orient="horz" pos="2160"/>
        <p:guide pos="2880"/>
      </p:guideLst>
    </p:cSldViewPr>
  </p:slideViewPr>
  <p:notesTextViewPr>
    <p:cViewPr>
      <p:scale>
        <a:sx n="1" d="1"/>
        <a:sy n="1" d="1"/>
      </p:scale>
      <p:origin x="0" y="0"/>
    </p:cViewPr>
  </p:notesTextViewPr>
  <p:sorterViewPr>
    <p:cViewPr>
      <p:scale>
        <a:sx n="100" d="100"/>
        <a:sy n="100" d="100"/>
      </p:scale>
      <p:origin x="0" y="37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B88CBE-D78D-42E5-B327-C5F513E0DF5A}" type="datetimeFigureOut">
              <a:rPr lang="en-US" smtClean="0"/>
              <a:t>9/11/2011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C150E-E454-405B-91B5-617A2EF09367}" type="slidenum">
              <a:rPr lang="en-US" smtClean="0"/>
              <a:t>‹#›</a:t>
            </a:fld>
            <a:endParaRPr lang="en-US"/>
          </a:p>
        </p:txBody>
      </p:sp>
    </p:spTree>
    <p:extLst>
      <p:ext uri="{BB962C8B-B14F-4D97-AF65-F5344CB8AC3E}">
        <p14:creationId xmlns:p14="http://schemas.microsoft.com/office/powerpoint/2010/main" val="410941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A33FEF-4A18-4F8A-BCF3-4BE24593C432}" type="datetimeFigureOut">
              <a:rPr lang="en-US" smtClean="0"/>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B0C62-46E9-4F70-B194-8870B30E5F19}" type="slidenum">
              <a:rPr lang="en-US" smtClean="0"/>
              <a:t>‹#›</a:t>
            </a:fld>
            <a:endParaRPr lang="en-US"/>
          </a:p>
        </p:txBody>
      </p:sp>
    </p:spTree>
    <p:extLst>
      <p:ext uri="{BB962C8B-B14F-4D97-AF65-F5344CB8AC3E}">
        <p14:creationId xmlns:p14="http://schemas.microsoft.com/office/powerpoint/2010/main" val="324007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A33FEF-4A18-4F8A-BCF3-4BE24593C432}" type="datetimeFigureOut">
              <a:rPr lang="en-US" smtClean="0"/>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B0C62-46E9-4F70-B194-8870B30E5F19}" type="slidenum">
              <a:rPr lang="en-US" smtClean="0"/>
              <a:t>‹#›</a:t>
            </a:fld>
            <a:endParaRPr lang="en-US"/>
          </a:p>
        </p:txBody>
      </p:sp>
    </p:spTree>
    <p:extLst>
      <p:ext uri="{BB962C8B-B14F-4D97-AF65-F5344CB8AC3E}">
        <p14:creationId xmlns:p14="http://schemas.microsoft.com/office/powerpoint/2010/main" val="187332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A33FEF-4A18-4F8A-BCF3-4BE24593C432}" type="datetimeFigureOut">
              <a:rPr lang="en-US" smtClean="0"/>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B0C62-46E9-4F70-B194-8870B30E5F19}" type="slidenum">
              <a:rPr lang="en-US" smtClean="0"/>
              <a:t>‹#›</a:t>
            </a:fld>
            <a:endParaRPr lang="en-US"/>
          </a:p>
        </p:txBody>
      </p:sp>
    </p:spTree>
    <p:extLst>
      <p:ext uri="{BB962C8B-B14F-4D97-AF65-F5344CB8AC3E}">
        <p14:creationId xmlns:p14="http://schemas.microsoft.com/office/powerpoint/2010/main" val="387537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A33FEF-4A18-4F8A-BCF3-4BE24593C432}" type="datetimeFigureOut">
              <a:rPr lang="en-US" smtClean="0"/>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B0C62-46E9-4F70-B194-8870B30E5F19}" type="slidenum">
              <a:rPr lang="en-US" smtClean="0"/>
              <a:t>‹#›</a:t>
            </a:fld>
            <a:endParaRPr lang="en-US"/>
          </a:p>
        </p:txBody>
      </p:sp>
    </p:spTree>
    <p:extLst>
      <p:ext uri="{BB962C8B-B14F-4D97-AF65-F5344CB8AC3E}">
        <p14:creationId xmlns:p14="http://schemas.microsoft.com/office/powerpoint/2010/main" val="298428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A33FEF-4A18-4F8A-BCF3-4BE24593C432}" type="datetimeFigureOut">
              <a:rPr lang="en-US" smtClean="0"/>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B0C62-46E9-4F70-B194-8870B30E5F19}" type="slidenum">
              <a:rPr lang="en-US" smtClean="0"/>
              <a:t>‹#›</a:t>
            </a:fld>
            <a:endParaRPr lang="en-US"/>
          </a:p>
        </p:txBody>
      </p:sp>
    </p:spTree>
    <p:extLst>
      <p:ext uri="{BB962C8B-B14F-4D97-AF65-F5344CB8AC3E}">
        <p14:creationId xmlns:p14="http://schemas.microsoft.com/office/powerpoint/2010/main" val="233214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A33FEF-4A18-4F8A-BCF3-4BE24593C432}" type="datetimeFigureOut">
              <a:rPr lang="en-US" smtClean="0"/>
              <a:t>9/11/2011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B0C62-46E9-4F70-B194-8870B30E5F19}" type="slidenum">
              <a:rPr lang="en-US" smtClean="0"/>
              <a:t>‹#›</a:t>
            </a:fld>
            <a:endParaRPr lang="en-US"/>
          </a:p>
        </p:txBody>
      </p:sp>
    </p:spTree>
    <p:extLst>
      <p:ext uri="{BB962C8B-B14F-4D97-AF65-F5344CB8AC3E}">
        <p14:creationId xmlns:p14="http://schemas.microsoft.com/office/powerpoint/2010/main" val="175165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A33FEF-4A18-4F8A-BCF3-4BE24593C432}" type="datetimeFigureOut">
              <a:rPr lang="en-US" smtClean="0"/>
              <a:t>9/11/2011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B0C62-46E9-4F70-B194-8870B30E5F19}" type="slidenum">
              <a:rPr lang="en-US" smtClean="0"/>
              <a:t>‹#›</a:t>
            </a:fld>
            <a:endParaRPr lang="en-US"/>
          </a:p>
        </p:txBody>
      </p:sp>
    </p:spTree>
    <p:extLst>
      <p:ext uri="{BB962C8B-B14F-4D97-AF65-F5344CB8AC3E}">
        <p14:creationId xmlns:p14="http://schemas.microsoft.com/office/powerpoint/2010/main" val="79494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A33FEF-4A18-4F8A-BCF3-4BE24593C432}" type="datetimeFigureOut">
              <a:rPr lang="en-US" smtClean="0"/>
              <a:t>9/11/2011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B0C62-46E9-4F70-B194-8870B30E5F19}" type="slidenum">
              <a:rPr lang="en-US" smtClean="0"/>
              <a:t>‹#›</a:t>
            </a:fld>
            <a:endParaRPr lang="en-US"/>
          </a:p>
        </p:txBody>
      </p:sp>
    </p:spTree>
    <p:extLst>
      <p:ext uri="{BB962C8B-B14F-4D97-AF65-F5344CB8AC3E}">
        <p14:creationId xmlns:p14="http://schemas.microsoft.com/office/powerpoint/2010/main" val="272755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33FEF-4A18-4F8A-BCF3-4BE24593C432}" type="datetimeFigureOut">
              <a:rPr lang="en-US" smtClean="0"/>
              <a:t>9/11/2011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B0C62-46E9-4F70-B194-8870B30E5F19}" type="slidenum">
              <a:rPr lang="en-US" smtClean="0"/>
              <a:t>‹#›</a:t>
            </a:fld>
            <a:endParaRPr lang="en-US"/>
          </a:p>
        </p:txBody>
      </p:sp>
    </p:spTree>
    <p:extLst>
      <p:ext uri="{BB962C8B-B14F-4D97-AF65-F5344CB8AC3E}">
        <p14:creationId xmlns:p14="http://schemas.microsoft.com/office/powerpoint/2010/main" val="6104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A33FEF-4A18-4F8A-BCF3-4BE24593C432}" type="datetimeFigureOut">
              <a:rPr lang="en-US" smtClean="0"/>
              <a:t>9/11/2011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B0C62-46E9-4F70-B194-8870B30E5F19}" type="slidenum">
              <a:rPr lang="en-US" smtClean="0"/>
              <a:t>‹#›</a:t>
            </a:fld>
            <a:endParaRPr lang="en-US"/>
          </a:p>
        </p:txBody>
      </p:sp>
    </p:spTree>
    <p:extLst>
      <p:ext uri="{BB962C8B-B14F-4D97-AF65-F5344CB8AC3E}">
        <p14:creationId xmlns:p14="http://schemas.microsoft.com/office/powerpoint/2010/main" val="42009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A33FEF-4A18-4F8A-BCF3-4BE24593C432}" type="datetimeFigureOut">
              <a:rPr lang="en-US" smtClean="0"/>
              <a:t>9/11/2011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B0C62-46E9-4F70-B194-8870B30E5F19}" type="slidenum">
              <a:rPr lang="en-US" smtClean="0"/>
              <a:t>‹#›</a:t>
            </a:fld>
            <a:endParaRPr lang="en-US"/>
          </a:p>
        </p:txBody>
      </p:sp>
    </p:spTree>
    <p:extLst>
      <p:ext uri="{BB962C8B-B14F-4D97-AF65-F5344CB8AC3E}">
        <p14:creationId xmlns:p14="http://schemas.microsoft.com/office/powerpoint/2010/main" val="147442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33FEF-4A18-4F8A-BCF3-4BE24593C432}" type="datetimeFigureOut">
              <a:rPr lang="en-US" smtClean="0"/>
              <a:t>9/11/2011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B0C62-46E9-4F70-B194-8870B30E5F19}" type="slidenum">
              <a:rPr lang="en-US" smtClean="0"/>
              <a:t>‹#›</a:t>
            </a:fld>
            <a:endParaRPr lang="en-US"/>
          </a:p>
        </p:txBody>
      </p:sp>
    </p:spTree>
    <p:extLst>
      <p:ext uri="{BB962C8B-B14F-4D97-AF65-F5344CB8AC3E}">
        <p14:creationId xmlns:p14="http://schemas.microsoft.com/office/powerpoint/2010/main" val="185723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38.jpeg"/><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35.wmf"/><Relationship Id="rId4" Type="http://schemas.openxmlformats.org/officeDocument/2006/relationships/oleObject" Target="../embeddings/oleObject10.bin"/><Relationship Id="rId9" Type="http://schemas.openxmlformats.org/officeDocument/2006/relationships/image" Target="../media/image37.wmf"/></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9.wmf"/><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3" Type="http://schemas.openxmlformats.org/officeDocument/2006/relationships/image" Target="../media/image13.png"/><Relationship Id="rId7" Type="http://schemas.openxmlformats.org/officeDocument/2006/relationships/image" Target="../media/image8.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7.png"/><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14.wmf"/><Relationship Id="rId4" Type="http://schemas.openxmlformats.org/officeDocument/2006/relationships/oleObject" Target="../embeddings/oleObject7.bin"/><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01975"/>
            <a:ext cx="7772400" cy="1470025"/>
          </a:xfrm>
        </p:spPr>
        <p:txBody>
          <a:bodyPr>
            <a:normAutofit fontScale="90000"/>
          </a:bodyPr>
          <a:lstStyle/>
          <a:p>
            <a:r>
              <a:rPr lang="en-US" dirty="0"/>
              <a:t>Effects of the solar wind termination shock on cosmic ray modulation in the </a:t>
            </a:r>
            <a:r>
              <a:rPr lang="en-US" dirty="0" smtClean="0"/>
              <a:t>heliosheath</a:t>
            </a:r>
            <a:br>
              <a:rPr lang="en-US" dirty="0" smtClean="0"/>
            </a:br>
            <a:r>
              <a:rPr lang="en-US" dirty="0"/>
              <a:t/>
            </a:r>
            <a:br>
              <a:rPr lang="en-US" dirty="0"/>
            </a:br>
            <a:r>
              <a:rPr lang="en-US" sz="2700" dirty="0"/>
              <a:t>Ming Zhang, Xi Luo, and Hamid Rassoul</a:t>
            </a:r>
            <a:br>
              <a:rPr lang="en-US" sz="2700" dirty="0"/>
            </a:br>
            <a:r>
              <a:rPr lang="en-US" sz="2700" dirty="0"/>
              <a:t>Department of Physics and Space Sciences, </a:t>
            </a:r>
            <a:br>
              <a:rPr lang="en-US" sz="2700" dirty="0"/>
            </a:br>
            <a:r>
              <a:rPr lang="en-US" sz="2700" dirty="0"/>
              <a:t>Florida Institute of Technology, Melbourne, Florida, USA</a:t>
            </a:r>
            <a:br>
              <a:rPr lang="en-US" sz="2700" dirty="0"/>
            </a:br>
            <a:r>
              <a:rPr lang="en-US" sz="2700" dirty="0"/>
              <a:t> </a:t>
            </a:r>
            <a:br>
              <a:rPr lang="en-US" sz="2700" dirty="0"/>
            </a:br>
            <a:r>
              <a:rPr lang="en-US" sz="2700" dirty="0"/>
              <a:t>Nikolai </a:t>
            </a:r>
            <a:r>
              <a:rPr lang="en-US" sz="2700" dirty="0" err="1"/>
              <a:t>Pogolerov</a:t>
            </a:r>
            <a:r>
              <a:rPr lang="en-US" sz="2700" dirty="0"/>
              <a:t/>
            </a:r>
            <a:br>
              <a:rPr lang="en-US" sz="2700" dirty="0"/>
            </a:br>
            <a:r>
              <a:rPr lang="en-US" sz="2700" dirty="0"/>
              <a:t>Center for Space Plasma &amp; </a:t>
            </a:r>
            <a:r>
              <a:rPr lang="en-US" sz="2700" dirty="0" err="1"/>
              <a:t>Aeronomic</a:t>
            </a:r>
            <a:r>
              <a:rPr lang="en-US" sz="2700" dirty="0"/>
              <a:t> Research, </a:t>
            </a:r>
            <a:br>
              <a:rPr lang="en-US" sz="2700" dirty="0"/>
            </a:br>
            <a:r>
              <a:rPr lang="en-US" sz="2700" dirty="0"/>
              <a:t>University of Alabama in Huntsville, Alabama, USA</a:t>
            </a:r>
            <a:br>
              <a:rPr lang="en-US" sz="2700" dirty="0"/>
            </a:br>
            <a:endParaRPr lang="en-US" sz="2700" dirty="0"/>
          </a:p>
        </p:txBody>
      </p:sp>
    </p:spTree>
    <p:extLst>
      <p:ext uri="{BB962C8B-B14F-4D97-AF65-F5344CB8AC3E}">
        <p14:creationId xmlns:p14="http://schemas.microsoft.com/office/powerpoint/2010/main" val="3821518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8686800" cy="6400800"/>
          </a:xfrm>
          <a:prstGeom prst="rect">
            <a:avLst/>
          </a:prstGeom>
        </p:spPr>
      </p:pic>
    </p:spTree>
    <p:extLst>
      <p:ext uri="{BB962C8B-B14F-4D97-AF65-F5344CB8AC3E}">
        <p14:creationId xmlns:p14="http://schemas.microsoft.com/office/powerpoint/2010/main" val="170169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905577"/>
            <a:ext cx="5800023" cy="5800023"/>
          </a:xfrm>
          <a:prstGeom prst="rect">
            <a:avLst/>
          </a:prstGeom>
        </p:spPr>
      </p:pic>
      <p:sp>
        <p:nvSpPr>
          <p:cNvPr id="3" name="TextBox 2"/>
          <p:cNvSpPr txBox="1"/>
          <p:nvPr/>
        </p:nvSpPr>
        <p:spPr>
          <a:xfrm>
            <a:off x="1905000" y="304800"/>
            <a:ext cx="5571423" cy="461665"/>
          </a:xfrm>
          <a:prstGeom prst="rect">
            <a:avLst/>
          </a:prstGeom>
          <a:noFill/>
        </p:spPr>
        <p:txBody>
          <a:bodyPr wrap="square" rtlCol="0">
            <a:spAutoFit/>
          </a:bodyPr>
          <a:lstStyle/>
          <a:p>
            <a:r>
              <a:rPr lang="en-US" sz="2400" dirty="0" smtClean="0"/>
              <a:t>With enhanced perpendicular diffusion</a:t>
            </a:r>
            <a:endParaRPr lang="en-US" sz="2400" dirty="0"/>
          </a:p>
        </p:txBody>
      </p:sp>
    </p:spTree>
    <p:extLst>
      <p:ext uri="{BB962C8B-B14F-4D97-AF65-F5344CB8AC3E}">
        <p14:creationId xmlns:p14="http://schemas.microsoft.com/office/powerpoint/2010/main" val="363057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mzhang\My Documents\Ming\meeting\icrc28\paper2\tdist.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0"/>
            <a:ext cx="6813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4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274638"/>
            <a:ext cx="8229600" cy="1143000"/>
          </a:xfrm>
        </p:spPr>
        <p:txBody>
          <a:bodyPr>
            <a:normAutofit/>
          </a:bodyPr>
          <a:lstStyle/>
          <a:p>
            <a:r>
              <a:rPr lang="en-US" sz="2400" dirty="0" smtClean="0"/>
              <a:t>Simulation with MHD heliosphere model</a:t>
            </a:r>
            <a:br>
              <a:rPr lang="en-US" sz="2400" dirty="0" smtClean="0"/>
            </a:br>
            <a:r>
              <a:rPr lang="en-US" sz="2400" dirty="0" smtClean="0"/>
              <a:t>Termination </a:t>
            </a:r>
            <a:r>
              <a:rPr lang="en-US" sz="2400" dirty="0"/>
              <a:t>Shock Profile</a:t>
            </a:r>
          </a:p>
        </p:txBody>
      </p:sp>
      <p:pic>
        <p:nvPicPr>
          <p:cNvPr id="5" name="Picture 5" descr="solarwind_NP_xz"/>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0785" r="26515" b="2942"/>
          <a:stretch>
            <a:fillRect/>
          </a:stretch>
        </p:blipFill>
        <p:spPr bwMode="auto">
          <a:xfrm>
            <a:off x="228600" y="1371600"/>
            <a:ext cx="3810000" cy="3457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8"/>
          <p:cNvSpPr txBox="1">
            <a:spLocks noChangeArrowheads="1"/>
          </p:cNvSpPr>
          <p:nvPr/>
        </p:nvSpPr>
        <p:spPr bwMode="auto">
          <a:xfrm>
            <a:off x="304800" y="5105400"/>
            <a:ext cx="3657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MHD simulation of the termination shock is several AU width, which is very unrealistic and cause insignificant Diffusive Shock Acceleration.</a:t>
            </a:r>
          </a:p>
        </p:txBody>
      </p:sp>
      <p:pic>
        <p:nvPicPr>
          <p:cNvPr id="7" name="Picture 9" descr="TS_profi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370" t="7948" r="7216" b="8005"/>
          <a:stretch>
            <a:fillRect/>
          </a:stretch>
        </p:blipFill>
        <p:spPr bwMode="auto">
          <a:xfrm>
            <a:off x="4343400" y="1371600"/>
            <a:ext cx="4572000" cy="3692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
          <p:cNvSpPr txBox="1">
            <a:spLocks noChangeArrowheads="1"/>
          </p:cNvSpPr>
          <p:nvPr/>
        </p:nvSpPr>
        <p:spPr bwMode="auto">
          <a:xfrm>
            <a:off x="4800600" y="5105400"/>
            <a:ext cx="388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In our simulation, we dieregard this unrealistic TS from MHD method and Sharpened the Termination Shock. </a:t>
            </a:r>
          </a:p>
        </p:txBody>
      </p:sp>
    </p:spTree>
    <p:extLst>
      <p:ext uri="{BB962C8B-B14F-4D97-AF65-F5344CB8AC3E}">
        <p14:creationId xmlns:p14="http://schemas.microsoft.com/office/powerpoint/2010/main" val="160112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8686800" cy="6400800"/>
          </a:xfrm>
          <a:prstGeom prst="rect">
            <a:avLst/>
          </a:prstGeom>
        </p:spPr>
      </p:pic>
      <p:sp>
        <p:nvSpPr>
          <p:cNvPr id="3" name="TextBox 2"/>
          <p:cNvSpPr txBox="1"/>
          <p:nvPr/>
        </p:nvSpPr>
        <p:spPr>
          <a:xfrm>
            <a:off x="6096000" y="685800"/>
            <a:ext cx="2133600" cy="381000"/>
          </a:xfrm>
          <a:prstGeom prst="rect">
            <a:avLst/>
          </a:prstGeom>
          <a:noFill/>
        </p:spPr>
        <p:txBody>
          <a:bodyPr wrap="square" rtlCol="0">
            <a:spAutoFit/>
          </a:bodyPr>
          <a:lstStyle/>
          <a:p>
            <a:r>
              <a:rPr lang="en-US" dirty="0" smtClean="0"/>
              <a:t>Toward the nose</a:t>
            </a:r>
            <a:endParaRPr lang="en-US" dirty="0"/>
          </a:p>
        </p:txBody>
      </p:sp>
    </p:spTree>
    <p:extLst>
      <p:ext uri="{BB962C8B-B14F-4D97-AF65-F5344CB8AC3E}">
        <p14:creationId xmlns:p14="http://schemas.microsoft.com/office/powerpoint/2010/main" val="97310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8686800" cy="6400800"/>
          </a:xfrm>
          <a:prstGeom prst="rect">
            <a:avLst/>
          </a:prstGeom>
        </p:spPr>
      </p:pic>
    </p:spTree>
    <p:extLst>
      <p:ext uri="{BB962C8B-B14F-4D97-AF65-F5344CB8AC3E}">
        <p14:creationId xmlns:p14="http://schemas.microsoft.com/office/powerpoint/2010/main" val="271012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t>Modulation of Cosmic rays by</a:t>
            </a:r>
          </a:p>
          <a:p>
            <a:r>
              <a:rPr lang="en-US" altLang="zh-CN" sz="2400" dirty="0" smtClean="0"/>
              <a:t>Global Merged Interaction Region</a:t>
            </a:r>
            <a:endParaRPr lang="en-US" altLang="zh-CN" sz="2400" dirty="0"/>
          </a:p>
        </p:txBody>
      </p:sp>
      <p:pic>
        <p:nvPicPr>
          <p:cNvPr id="4" name="Picture 5" descr="v3gm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5" y="1752600"/>
            <a:ext cx="876104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711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228600"/>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t>Simulation Model-GMIR</a:t>
            </a:r>
            <a:endParaRPr lang="en-US" altLang="zh-CN" sz="2400" dirty="0"/>
          </a:p>
        </p:txBody>
      </p:sp>
      <p:pic>
        <p:nvPicPr>
          <p:cNvPr id="3" name="Picture 4" descr="GMIRmodel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831" t="21735" r="18909" b="8551"/>
          <a:stretch>
            <a:fillRect/>
          </a:stretch>
        </p:blipFill>
        <p:spPr bwMode="auto">
          <a:xfrm>
            <a:off x="457200" y="609600"/>
            <a:ext cx="4238625"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4919312" y="1607106"/>
            <a:ext cx="4117206" cy="38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6376" tIns="58188" rIns="116376" bIns="58188">
            <a:spAutoFit/>
          </a:bodyPr>
          <a:lstStyle>
            <a:lvl1pPr defTabSz="1163638">
              <a:defRPr>
                <a:solidFill>
                  <a:schemeClr val="tx1"/>
                </a:solidFill>
                <a:latin typeface="Arial" charset="0"/>
              </a:defRPr>
            </a:lvl1pPr>
            <a:lvl2pPr marL="582613" defTabSz="1163638">
              <a:defRPr>
                <a:solidFill>
                  <a:schemeClr val="tx1"/>
                </a:solidFill>
                <a:latin typeface="Arial" charset="0"/>
              </a:defRPr>
            </a:lvl2pPr>
            <a:lvl3pPr marL="1163638" defTabSz="1163638">
              <a:defRPr>
                <a:solidFill>
                  <a:schemeClr val="tx1"/>
                </a:solidFill>
                <a:latin typeface="Arial" charset="0"/>
              </a:defRPr>
            </a:lvl3pPr>
            <a:lvl4pPr marL="1746250" defTabSz="1163638">
              <a:defRPr>
                <a:solidFill>
                  <a:schemeClr val="tx1"/>
                </a:solidFill>
                <a:latin typeface="Arial" charset="0"/>
              </a:defRPr>
            </a:lvl4pPr>
            <a:lvl5pPr marL="2327275" defTabSz="1163638">
              <a:defRPr>
                <a:solidFill>
                  <a:schemeClr val="tx1"/>
                </a:solidFill>
                <a:latin typeface="Arial" charset="0"/>
              </a:defRPr>
            </a:lvl5pPr>
            <a:lvl6pPr marL="2784475" defTabSz="1163638" fontAlgn="base">
              <a:spcBef>
                <a:spcPct val="0"/>
              </a:spcBef>
              <a:spcAft>
                <a:spcPct val="0"/>
              </a:spcAft>
              <a:defRPr>
                <a:solidFill>
                  <a:schemeClr val="tx1"/>
                </a:solidFill>
                <a:latin typeface="Arial" charset="0"/>
              </a:defRPr>
            </a:lvl6pPr>
            <a:lvl7pPr marL="3241675" defTabSz="1163638" fontAlgn="base">
              <a:spcBef>
                <a:spcPct val="0"/>
              </a:spcBef>
              <a:spcAft>
                <a:spcPct val="0"/>
              </a:spcAft>
              <a:defRPr>
                <a:solidFill>
                  <a:schemeClr val="tx1"/>
                </a:solidFill>
                <a:latin typeface="Arial" charset="0"/>
              </a:defRPr>
            </a:lvl7pPr>
            <a:lvl8pPr marL="3698875" defTabSz="1163638" fontAlgn="base">
              <a:spcBef>
                <a:spcPct val="0"/>
              </a:spcBef>
              <a:spcAft>
                <a:spcPct val="0"/>
              </a:spcAft>
              <a:defRPr>
                <a:solidFill>
                  <a:schemeClr val="tx1"/>
                </a:solidFill>
                <a:latin typeface="Arial" charset="0"/>
              </a:defRPr>
            </a:lvl8pPr>
            <a:lvl9pPr marL="4156075" defTabSz="1163638" fontAlgn="base">
              <a:spcBef>
                <a:spcPct val="0"/>
              </a:spcBef>
              <a:spcAft>
                <a:spcPct val="0"/>
              </a:spcAft>
              <a:defRPr>
                <a:solidFill>
                  <a:schemeClr val="tx1"/>
                </a:solidFill>
                <a:latin typeface="Arial" charset="0"/>
              </a:defRPr>
            </a:lvl9pPr>
          </a:lstStyle>
          <a:p>
            <a:pPr eaLnBrk="0" hangingPunct="0"/>
            <a:r>
              <a:rPr lang="en-US" altLang="zh-CN" sz="2000" dirty="0" smtClean="0">
                <a:latin typeface="Times New Roman" pitchFamily="18" charset="0"/>
                <a:ea typeface="宋体" pitchFamily="2" charset="-122"/>
                <a:cs typeface="Times New Roman" pitchFamily="18" charset="0"/>
              </a:rPr>
              <a:t>GMIR </a:t>
            </a:r>
            <a:r>
              <a:rPr lang="en-US" altLang="zh-CN" sz="2000" dirty="0">
                <a:latin typeface="Times New Roman" pitchFamily="18" charset="0"/>
                <a:ea typeface="宋体" pitchFamily="2" charset="-122"/>
                <a:cs typeface="Times New Roman" pitchFamily="18" charset="0"/>
              </a:rPr>
              <a:t>model used in our simulation. </a:t>
            </a:r>
            <a:endParaRPr lang="en-US" altLang="zh-CN" sz="2000" dirty="0" smtClean="0">
              <a:latin typeface="Times New Roman" pitchFamily="18" charset="0"/>
              <a:ea typeface="宋体" pitchFamily="2" charset="-122"/>
              <a:cs typeface="Times New Roman" pitchFamily="18" charset="0"/>
            </a:endParaRPr>
          </a:p>
          <a:p>
            <a:pPr marL="342900" indent="-342900" eaLnBrk="0" hangingPunct="0">
              <a:buFont typeface="Arial" pitchFamily="34" charset="0"/>
              <a:buChar char="•"/>
            </a:pPr>
            <a:r>
              <a:rPr lang="en-US" altLang="zh-CN" sz="2000" dirty="0" smtClean="0">
                <a:latin typeface="Times New Roman" pitchFamily="18" charset="0"/>
                <a:ea typeface="宋体" pitchFamily="2" charset="-122"/>
                <a:cs typeface="Times New Roman" pitchFamily="18" charset="0"/>
              </a:rPr>
              <a:t>A</a:t>
            </a:r>
            <a:r>
              <a:rPr lang="en-US" altLang="zh-CN" sz="2000" dirty="0">
                <a:latin typeface="Times New Roman" pitchFamily="18" charset="0"/>
                <a:ea typeface="宋体" pitchFamily="2" charset="-122"/>
                <a:cs typeface="Times New Roman" pitchFamily="18" charset="0"/>
              </a:rPr>
              <a:t>) is a snapshot of plasma speed along Voyager 1 direction, as GMIR is located at 60 AU. </a:t>
            </a:r>
            <a:endParaRPr lang="en-US" altLang="zh-CN" sz="2000" dirty="0" smtClean="0">
              <a:latin typeface="Times New Roman" pitchFamily="18" charset="0"/>
              <a:ea typeface="宋体" pitchFamily="2" charset="-122"/>
              <a:cs typeface="Times New Roman" pitchFamily="18" charset="0"/>
            </a:endParaRPr>
          </a:p>
          <a:p>
            <a:pPr marL="342900" indent="-342900" eaLnBrk="0" hangingPunct="0">
              <a:buFont typeface="Arial" pitchFamily="34" charset="0"/>
              <a:buChar char="•"/>
            </a:pPr>
            <a:r>
              <a:rPr lang="en-US" altLang="zh-CN" sz="2000" dirty="0" smtClean="0">
                <a:latin typeface="Times New Roman" pitchFamily="18" charset="0"/>
                <a:ea typeface="宋体" pitchFamily="2" charset="-122"/>
                <a:cs typeface="Times New Roman" pitchFamily="18" charset="0"/>
              </a:rPr>
              <a:t>B</a:t>
            </a:r>
            <a:r>
              <a:rPr lang="en-US" altLang="zh-CN" sz="2000" dirty="0">
                <a:latin typeface="Times New Roman" pitchFamily="18" charset="0"/>
                <a:ea typeface="宋体" pitchFamily="2" charset="-122"/>
                <a:cs typeface="Times New Roman" pitchFamily="18" charset="0"/>
              </a:rPr>
              <a:t>) shows how the shock strength varies with the radius. The GMIR shock has a peak-like shape. </a:t>
            </a:r>
            <a:endParaRPr lang="en-US" altLang="zh-CN" sz="2000" dirty="0" smtClean="0">
              <a:latin typeface="Times New Roman" pitchFamily="18" charset="0"/>
              <a:ea typeface="宋体" pitchFamily="2" charset="-122"/>
              <a:cs typeface="Times New Roman" pitchFamily="18" charset="0"/>
            </a:endParaRPr>
          </a:p>
          <a:p>
            <a:pPr marL="342900" indent="-342900" eaLnBrk="0" hangingPunct="0">
              <a:buFont typeface="Arial" pitchFamily="34" charset="0"/>
              <a:buChar char="•"/>
            </a:pPr>
            <a:r>
              <a:rPr lang="en-US" altLang="zh-CN" sz="2000" dirty="0" smtClean="0">
                <a:latin typeface="Times New Roman" pitchFamily="18" charset="0"/>
                <a:ea typeface="宋体" pitchFamily="2" charset="-122"/>
                <a:cs typeface="Times New Roman" pitchFamily="18" charset="0"/>
              </a:rPr>
              <a:t>C</a:t>
            </a:r>
            <a:r>
              <a:rPr lang="en-US" altLang="zh-CN" sz="2000" dirty="0">
                <a:latin typeface="Times New Roman" pitchFamily="18" charset="0"/>
                <a:ea typeface="宋体" pitchFamily="2" charset="-122"/>
                <a:cs typeface="Times New Roman" pitchFamily="18" charset="0"/>
              </a:rPr>
              <a:t>) shows the profile of </a:t>
            </a:r>
            <a:r>
              <a:rPr lang="en-US" altLang="zh-CN" sz="2000" dirty="0" smtClean="0">
                <a:latin typeface="Times New Roman" pitchFamily="18" charset="0"/>
                <a:ea typeface="宋体" pitchFamily="2" charset="-122"/>
                <a:cs typeface="Times New Roman" pitchFamily="18" charset="0"/>
              </a:rPr>
              <a:t>how shock </a:t>
            </a:r>
            <a:r>
              <a:rPr lang="en-US" altLang="zh-CN" sz="2000" dirty="0">
                <a:latin typeface="Times New Roman" pitchFamily="18" charset="0"/>
                <a:ea typeface="宋体" pitchFamily="2" charset="-122"/>
                <a:cs typeface="Times New Roman" pitchFamily="18" charset="0"/>
              </a:rPr>
              <a:t>strength change with latitude</a:t>
            </a:r>
            <a:r>
              <a:rPr lang="en-US" altLang="zh-CN" sz="2000" dirty="0" smtClean="0">
                <a:latin typeface="Times New Roman" pitchFamily="18" charset="0"/>
                <a:ea typeface="宋体" pitchFamily="2" charset="-122"/>
                <a:cs typeface="Times New Roman" pitchFamily="18" charset="0"/>
              </a:rPr>
              <a:t>.</a:t>
            </a:r>
          </a:p>
          <a:p>
            <a:pPr marL="342900" indent="-342900" eaLnBrk="0" hangingPunct="0">
              <a:buFont typeface="Arial" pitchFamily="34" charset="0"/>
              <a:buChar char="•"/>
            </a:pPr>
            <a:r>
              <a:rPr lang="en-US" altLang="zh-CN" sz="2000" dirty="0" smtClean="0">
                <a:latin typeface="Times New Roman" pitchFamily="18" charset="0"/>
                <a:ea typeface="宋体" pitchFamily="2" charset="-122"/>
                <a:cs typeface="Times New Roman" pitchFamily="18" charset="0"/>
              </a:rPr>
              <a:t>D) </a:t>
            </a:r>
            <a:r>
              <a:rPr lang="en-US" altLang="zh-CN" sz="2000" dirty="0">
                <a:latin typeface="Times New Roman" pitchFamily="18" charset="0"/>
                <a:ea typeface="宋体" pitchFamily="2" charset="-122"/>
                <a:cs typeface="Times New Roman" pitchFamily="18" charset="0"/>
              </a:rPr>
              <a:t>shows </a:t>
            </a:r>
            <a:r>
              <a:rPr lang="en-US" altLang="zh-CN" sz="2000" dirty="0" smtClean="0">
                <a:latin typeface="Times New Roman" pitchFamily="18" charset="0"/>
                <a:ea typeface="宋体" pitchFamily="2" charset="-122"/>
                <a:cs typeface="Times New Roman" pitchFamily="18" charset="0"/>
              </a:rPr>
              <a:t>the </a:t>
            </a:r>
            <a:r>
              <a:rPr lang="en-US" altLang="zh-CN" sz="2000" dirty="0">
                <a:latin typeface="Times New Roman" pitchFamily="18" charset="0"/>
                <a:ea typeface="宋体" pitchFamily="2" charset="-122"/>
                <a:cs typeface="Times New Roman" pitchFamily="18" charset="0"/>
              </a:rPr>
              <a:t>time profile of plasma speed at 99AU as a GMIR pass by.</a:t>
            </a:r>
            <a:r>
              <a:rPr lang="en-US" altLang="zh-CN" sz="2400" dirty="0">
                <a:latin typeface="Times New Roman" pitchFamily="18" charset="0"/>
                <a:ea typeface="宋体" pitchFamily="2" charset="-122"/>
                <a:cs typeface="Times New Roman" pitchFamily="18" charset="0"/>
              </a:rPr>
              <a:t>    </a:t>
            </a:r>
          </a:p>
        </p:txBody>
      </p:sp>
    </p:spTree>
    <p:extLst>
      <p:ext uri="{BB962C8B-B14F-4D97-AF65-F5344CB8AC3E}">
        <p14:creationId xmlns:p14="http://schemas.microsoft.com/office/powerpoint/2010/main" val="1319328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457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t>Simulation Model-GMIR (Magnetic Field profile)</a:t>
            </a:r>
            <a:endParaRPr lang="en-US" altLang="zh-CN" sz="2400" dirty="0"/>
          </a:p>
        </p:txBody>
      </p:sp>
      <p:sp>
        <p:nvSpPr>
          <p:cNvPr id="3" name="Rectangle 3"/>
          <p:cNvSpPr txBox="1">
            <a:spLocks noChangeArrowheads="1"/>
          </p:cNvSpPr>
          <p:nvPr/>
        </p:nvSpPr>
        <p:spPr>
          <a:xfrm>
            <a:off x="4648200" y="2362200"/>
            <a:ext cx="4114800" cy="2895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smtClean="0"/>
              <a:t>The Magnetic field profile. The upper panel roughly along Voyager 1 direction. The lower panel shows the magnetic field change as a GMIR passes by.</a:t>
            </a:r>
            <a:r>
              <a:rPr lang="en-US" altLang="zh-CN" smtClean="0"/>
              <a:t> </a:t>
            </a:r>
            <a:endParaRPr lang="en-US" altLang="zh-CN"/>
          </a:p>
        </p:txBody>
      </p:sp>
      <p:pic>
        <p:nvPicPr>
          <p:cNvPr id="4" name="Picture 4" descr="magprofi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412" t="13301" r="16638" b="44893"/>
          <a:stretch>
            <a:fillRect/>
          </a:stretch>
        </p:blipFill>
        <p:spPr bwMode="auto">
          <a:xfrm>
            <a:off x="228600" y="2133600"/>
            <a:ext cx="4191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395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41684" y="421105"/>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t>Simulation Model-GMIR</a:t>
            </a:r>
            <a:endParaRPr lang="en-US" altLang="zh-CN" sz="2400" dirty="0"/>
          </a:p>
        </p:txBody>
      </p:sp>
      <p:pic>
        <p:nvPicPr>
          <p:cNvPr id="3" name="Picture 4" descr="whang_model"/>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967" t="8572" r="2673" b="9328"/>
          <a:stretch>
            <a:fillRect/>
          </a:stretch>
        </p:blipFill>
        <p:spPr bwMode="auto">
          <a:xfrm>
            <a:off x="609600" y="1335505"/>
            <a:ext cx="5105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
          <p:cNvSpPr txBox="1">
            <a:spLocks noChangeArrowheads="1"/>
          </p:cNvSpPr>
          <p:nvPr/>
        </p:nvSpPr>
        <p:spPr bwMode="auto">
          <a:xfrm>
            <a:off x="5943600" y="1295400"/>
            <a:ext cx="25908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zh-CN" sz="2400" dirty="0" smtClean="0">
                <a:latin typeface="Times New Roman" pitchFamily="18" charset="0"/>
                <a:ea typeface="宋体" pitchFamily="2" charset="-122"/>
              </a:rPr>
              <a:t>Dynamic </a:t>
            </a:r>
            <a:r>
              <a:rPr lang="en-GB" altLang="zh-CN" sz="2400" dirty="0">
                <a:latin typeface="Times New Roman" pitchFamily="18" charset="0"/>
                <a:ea typeface="宋体" pitchFamily="2" charset="-122"/>
              </a:rPr>
              <a:t>Profile</a:t>
            </a:r>
          </a:p>
          <a:p>
            <a:pPr eaLnBrk="0" hangingPunct="0"/>
            <a:endParaRPr lang="en-GB" altLang="zh-CN" sz="2400" b="1" dirty="0">
              <a:latin typeface="Times New Roman" pitchFamily="18" charset="0"/>
              <a:ea typeface="宋体" pitchFamily="2" charset="-122"/>
            </a:endParaRPr>
          </a:p>
          <a:p>
            <a:pPr eaLnBrk="0" hangingPunct="0"/>
            <a:r>
              <a:rPr lang="en-GB" altLang="zh-CN" sz="1600" dirty="0">
                <a:latin typeface="Times New Roman" pitchFamily="18" charset="0"/>
                <a:ea typeface="宋体" pitchFamily="2" charset="-122"/>
              </a:rPr>
              <a:t>GMIR can propagate inside the heliosphere. We adopt a model proposed by </a:t>
            </a:r>
            <a:r>
              <a:rPr lang="en-GB" altLang="zh-CN" sz="1600" dirty="0" err="1">
                <a:latin typeface="Times New Roman" pitchFamily="18" charset="0"/>
                <a:ea typeface="宋体" pitchFamily="2" charset="-122"/>
              </a:rPr>
              <a:t>Whang</a:t>
            </a:r>
            <a:r>
              <a:rPr lang="en-GB" altLang="zh-CN" sz="1600" dirty="0">
                <a:latin typeface="Times New Roman" pitchFamily="18" charset="0"/>
                <a:ea typeface="宋体" pitchFamily="2" charset="-122"/>
              </a:rPr>
              <a:t> and Lu (1999). The GMIR shock speed and strength both decrease as it propagates. At termination shock, we assume the shock speed and strength experience a sudden decrease. After that, the GMIR shock propagates  constantly in the heliosheath.</a:t>
            </a:r>
            <a:r>
              <a:rPr lang="en-GB" altLang="zh-CN" sz="2400" dirty="0">
                <a:latin typeface="Times New Roman" pitchFamily="18" charset="0"/>
                <a:ea typeface="宋体" pitchFamily="2" charset="-122"/>
              </a:rPr>
              <a:t>    </a:t>
            </a:r>
            <a:endParaRPr lang="en-GB" sz="2400" dirty="0">
              <a:latin typeface="Times New Roman" pitchFamily="18" charset="0"/>
              <a:ea typeface="宋体" pitchFamily="2" charset="-122"/>
            </a:endParaRPr>
          </a:p>
        </p:txBody>
      </p:sp>
    </p:spTree>
    <p:extLst>
      <p:ext uri="{BB962C8B-B14F-4D97-AF65-F5344CB8AC3E}">
        <p14:creationId xmlns:p14="http://schemas.microsoft.com/office/powerpoint/2010/main" val="85674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04800"/>
            <a:ext cx="3657600" cy="5778003"/>
          </a:xfrm>
          <a:prstGeom prst="rect">
            <a:avLst/>
          </a:prstGeom>
        </p:spPr>
      </p:pic>
      <p:pic>
        <p:nvPicPr>
          <p:cNvPr id="3" name="Picture 1" descr="ball2005_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27259"/>
            <a:ext cx="4206850" cy="293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ball2005_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76600"/>
            <a:ext cx="4125912"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49810" y="6183149"/>
            <a:ext cx="3352800" cy="646331"/>
          </a:xfrm>
          <a:prstGeom prst="rect">
            <a:avLst/>
          </a:prstGeom>
          <a:noFill/>
        </p:spPr>
        <p:txBody>
          <a:bodyPr wrap="square" rtlCol="0">
            <a:spAutoFit/>
          </a:bodyPr>
          <a:lstStyle/>
          <a:p>
            <a:r>
              <a:rPr lang="en-US" dirty="0" err="1" smtClean="0"/>
              <a:t>Jokipii</a:t>
            </a:r>
            <a:r>
              <a:rPr lang="en-US" dirty="0" smtClean="0"/>
              <a:t> </a:t>
            </a:r>
            <a:r>
              <a:rPr lang="en-US" dirty="0" smtClean="0"/>
              <a:t>(????) with analytical model of the heliosphere</a:t>
            </a:r>
            <a:endParaRPr lang="en-US" dirty="0"/>
          </a:p>
        </p:txBody>
      </p:sp>
      <p:sp>
        <p:nvSpPr>
          <p:cNvPr id="6" name="TextBox 5"/>
          <p:cNvSpPr txBox="1"/>
          <p:nvPr/>
        </p:nvSpPr>
        <p:spPr>
          <a:xfrm>
            <a:off x="5486400" y="6211669"/>
            <a:ext cx="3124200" cy="646331"/>
          </a:xfrm>
          <a:prstGeom prst="rect">
            <a:avLst/>
          </a:prstGeom>
          <a:noFill/>
        </p:spPr>
        <p:txBody>
          <a:bodyPr wrap="square" rtlCol="0">
            <a:spAutoFit/>
          </a:bodyPr>
          <a:lstStyle/>
          <a:p>
            <a:r>
              <a:rPr lang="en-US" dirty="0" smtClean="0"/>
              <a:t>Ball et al., </a:t>
            </a:r>
            <a:r>
              <a:rPr lang="en-US" dirty="0" smtClean="0"/>
              <a:t>2005 with MHD heliosphere model  from </a:t>
            </a:r>
            <a:r>
              <a:rPr lang="en-US" dirty="0" err="1" smtClean="0"/>
              <a:t>Linde</a:t>
            </a:r>
            <a:endParaRPr lang="en-US" dirty="0"/>
          </a:p>
        </p:txBody>
      </p:sp>
      <p:sp>
        <p:nvSpPr>
          <p:cNvPr id="8" name="TextBox 7"/>
          <p:cNvSpPr txBox="1"/>
          <p:nvPr/>
        </p:nvSpPr>
        <p:spPr>
          <a:xfrm>
            <a:off x="1447800" y="0"/>
            <a:ext cx="6629400" cy="400110"/>
          </a:xfrm>
          <a:prstGeom prst="rect">
            <a:avLst/>
          </a:prstGeom>
          <a:noFill/>
        </p:spPr>
        <p:txBody>
          <a:bodyPr wrap="square" rtlCol="0">
            <a:spAutoFit/>
          </a:bodyPr>
          <a:lstStyle/>
          <a:p>
            <a:pPr algn="ctr"/>
            <a:r>
              <a:rPr lang="en-US" sz="2000" dirty="0" smtClean="0"/>
              <a:t>Radial variation of cosmic ray intensity</a:t>
            </a:r>
            <a:endParaRPr lang="en-US" sz="2000" dirty="0"/>
          </a:p>
        </p:txBody>
      </p:sp>
    </p:spTree>
    <p:extLst>
      <p:ext uri="{BB962C8B-B14F-4D97-AF65-F5344CB8AC3E}">
        <p14:creationId xmlns:p14="http://schemas.microsoft.com/office/powerpoint/2010/main" val="355464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1371600"/>
            <a:ext cx="7086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zh-CN" sz="2400" b="1" dirty="0">
                <a:latin typeface="Times New Roman" pitchFamily="18" charset="0"/>
                <a:ea typeface="宋体" pitchFamily="2" charset="-122"/>
              </a:rPr>
              <a:t>Ⅰ   In the supersonic solar wind region</a:t>
            </a:r>
          </a:p>
          <a:p>
            <a:pPr eaLnBrk="0" hangingPunct="0"/>
            <a:endParaRPr lang="en-GB" altLang="zh-CN" sz="2400" b="1" dirty="0">
              <a:latin typeface="Times New Roman" pitchFamily="18" charset="0"/>
              <a:ea typeface="宋体" pitchFamily="2" charset="-122"/>
            </a:endParaRPr>
          </a:p>
          <a:p>
            <a:pPr eaLnBrk="0" hangingPunct="0"/>
            <a:r>
              <a:rPr lang="en-GB" altLang="zh-CN" sz="2400" dirty="0">
                <a:latin typeface="Times New Roman" pitchFamily="18" charset="0"/>
                <a:ea typeface="宋体" pitchFamily="2" charset="-122"/>
              </a:rPr>
              <a:t>Following figure shows that as GMIR passes by, the cosmic ray flux decreases, and the starting point coincides with the GMIR front arrival (plasma speed begin to increase).  This scenario agrees with our previous understanding of GMIR effect.   </a:t>
            </a:r>
            <a:endParaRPr lang="en-GB" sz="2400" dirty="0">
              <a:latin typeface="Times New Roman" pitchFamily="18" charset="0"/>
            </a:endParaRPr>
          </a:p>
        </p:txBody>
      </p:sp>
      <p:pic>
        <p:nvPicPr>
          <p:cNvPr id="3" name="Picture 5" descr="60_90AUflux"/>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651" t="4790" r="2762" b="52185"/>
          <a:stretch>
            <a:fillRect/>
          </a:stretch>
        </p:blipFill>
        <p:spPr bwMode="auto">
          <a:xfrm>
            <a:off x="152400" y="4038600"/>
            <a:ext cx="7246938" cy="260508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7245350" y="2286000"/>
            <a:ext cx="189865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6376" tIns="58188" rIns="116376" bIns="58188">
            <a:spAutoFit/>
          </a:bodyPr>
          <a:lstStyle>
            <a:lvl1pPr defTabSz="1163638">
              <a:defRPr>
                <a:solidFill>
                  <a:schemeClr val="tx1"/>
                </a:solidFill>
                <a:latin typeface="Arial" charset="0"/>
              </a:defRPr>
            </a:lvl1pPr>
            <a:lvl2pPr marL="582613" defTabSz="1163638">
              <a:defRPr>
                <a:solidFill>
                  <a:schemeClr val="tx1"/>
                </a:solidFill>
                <a:latin typeface="Arial" charset="0"/>
              </a:defRPr>
            </a:lvl2pPr>
            <a:lvl3pPr marL="1163638" defTabSz="1163638">
              <a:defRPr>
                <a:solidFill>
                  <a:schemeClr val="tx1"/>
                </a:solidFill>
                <a:latin typeface="Arial" charset="0"/>
              </a:defRPr>
            </a:lvl3pPr>
            <a:lvl4pPr marL="1746250" defTabSz="1163638">
              <a:defRPr>
                <a:solidFill>
                  <a:schemeClr val="tx1"/>
                </a:solidFill>
                <a:latin typeface="Arial" charset="0"/>
              </a:defRPr>
            </a:lvl4pPr>
            <a:lvl5pPr marL="2327275" defTabSz="1163638">
              <a:defRPr>
                <a:solidFill>
                  <a:schemeClr val="tx1"/>
                </a:solidFill>
                <a:latin typeface="Arial" charset="0"/>
              </a:defRPr>
            </a:lvl5pPr>
            <a:lvl6pPr marL="2784475" defTabSz="1163638" fontAlgn="base">
              <a:spcBef>
                <a:spcPct val="0"/>
              </a:spcBef>
              <a:spcAft>
                <a:spcPct val="0"/>
              </a:spcAft>
              <a:defRPr>
                <a:solidFill>
                  <a:schemeClr val="tx1"/>
                </a:solidFill>
                <a:latin typeface="Arial" charset="0"/>
              </a:defRPr>
            </a:lvl6pPr>
            <a:lvl7pPr marL="3241675" defTabSz="1163638" fontAlgn="base">
              <a:spcBef>
                <a:spcPct val="0"/>
              </a:spcBef>
              <a:spcAft>
                <a:spcPct val="0"/>
              </a:spcAft>
              <a:defRPr>
                <a:solidFill>
                  <a:schemeClr val="tx1"/>
                </a:solidFill>
                <a:latin typeface="Arial" charset="0"/>
              </a:defRPr>
            </a:lvl7pPr>
            <a:lvl8pPr marL="3698875" defTabSz="1163638" fontAlgn="base">
              <a:spcBef>
                <a:spcPct val="0"/>
              </a:spcBef>
              <a:spcAft>
                <a:spcPct val="0"/>
              </a:spcAft>
              <a:defRPr>
                <a:solidFill>
                  <a:schemeClr val="tx1"/>
                </a:solidFill>
                <a:latin typeface="Arial" charset="0"/>
              </a:defRPr>
            </a:lvl8pPr>
            <a:lvl9pPr marL="4156075" defTabSz="1163638" fontAlgn="base">
              <a:spcBef>
                <a:spcPct val="0"/>
              </a:spcBef>
              <a:spcAft>
                <a:spcPct val="0"/>
              </a:spcAft>
              <a:defRPr>
                <a:solidFill>
                  <a:schemeClr val="tx1"/>
                </a:solidFill>
                <a:latin typeface="Arial" charset="0"/>
              </a:defRPr>
            </a:lvl9pPr>
          </a:lstStyle>
          <a:p>
            <a:pPr eaLnBrk="0" hangingPunct="0"/>
            <a:r>
              <a:rPr lang="en-US" altLang="zh-CN" sz="2400">
                <a:latin typeface="Times New Roman" pitchFamily="18" charset="0"/>
                <a:ea typeface="宋体" pitchFamily="2" charset="-122"/>
                <a:cs typeface="Times New Roman" pitchFamily="18" charset="0"/>
              </a:rPr>
              <a:t>The time profile of cosmic ray flux at 60 AU as GMIR passes by. The plasma speed at that point is also shown in blue curve. </a:t>
            </a:r>
          </a:p>
        </p:txBody>
      </p:sp>
      <p:sp>
        <p:nvSpPr>
          <p:cNvPr id="5" name="TextBox 4"/>
          <p:cNvSpPr txBox="1"/>
          <p:nvPr/>
        </p:nvSpPr>
        <p:spPr>
          <a:xfrm>
            <a:off x="914400" y="381000"/>
            <a:ext cx="7467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Result of GMIR modulation simulation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085089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762000"/>
            <a:ext cx="8001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2400" b="1">
                <a:latin typeface="Verdana" pitchFamily="34" charset="0"/>
              </a:rPr>
              <a:t>Ⅱ</a:t>
            </a:r>
            <a:r>
              <a:rPr lang="en-GB" altLang="zh-CN" sz="2400" b="1">
                <a:latin typeface="Times New Roman" pitchFamily="18" charset="0"/>
                <a:ea typeface="宋体" pitchFamily="2" charset="-122"/>
              </a:rPr>
              <a:t>   In the heliosheath region</a:t>
            </a:r>
          </a:p>
          <a:p>
            <a:pPr eaLnBrk="0" hangingPunct="0"/>
            <a:endParaRPr lang="en-GB" altLang="zh-CN" sz="2400" b="1">
              <a:latin typeface="Times New Roman" pitchFamily="18" charset="0"/>
              <a:ea typeface="宋体" pitchFamily="2" charset="-122"/>
            </a:endParaRPr>
          </a:p>
          <a:p>
            <a:pPr eaLnBrk="0" hangingPunct="0"/>
            <a:r>
              <a:rPr lang="en-GB" altLang="zh-CN" sz="2400">
                <a:latin typeface="Times New Roman" pitchFamily="18" charset="0"/>
                <a:ea typeface="宋体" pitchFamily="2" charset="-122"/>
              </a:rPr>
              <a:t>Although the main scenario is similar to the case inside the termination shock, the starting time of cosmic ray flux decrease is ahead of GMIR’s arrival, roughly at t=0, when the GMIR arrives at termination shock.     </a:t>
            </a:r>
            <a:endParaRPr lang="en-GB" sz="2400">
              <a:latin typeface="Times New Roman" pitchFamily="18" charset="0"/>
              <a:ea typeface="宋体" pitchFamily="2" charset="-122"/>
            </a:endParaRPr>
          </a:p>
        </p:txBody>
      </p:sp>
      <p:sp>
        <p:nvSpPr>
          <p:cNvPr id="3" name="Text Box 5"/>
          <p:cNvSpPr txBox="1">
            <a:spLocks noChangeArrowheads="1"/>
          </p:cNvSpPr>
          <p:nvPr/>
        </p:nvSpPr>
        <p:spPr bwMode="auto">
          <a:xfrm>
            <a:off x="7696200" y="2971800"/>
            <a:ext cx="14478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6376" tIns="58188" rIns="116376" bIns="58188">
            <a:spAutoFit/>
          </a:bodyPr>
          <a:lstStyle>
            <a:lvl1pPr defTabSz="1163638">
              <a:defRPr>
                <a:solidFill>
                  <a:schemeClr val="tx1"/>
                </a:solidFill>
                <a:latin typeface="Arial" charset="0"/>
              </a:defRPr>
            </a:lvl1pPr>
            <a:lvl2pPr marL="582613" defTabSz="1163638">
              <a:defRPr>
                <a:solidFill>
                  <a:schemeClr val="tx1"/>
                </a:solidFill>
                <a:latin typeface="Arial" charset="0"/>
              </a:defRPr>
            </a:lvl2pPr>
            <a:lvl3pPr marL="1163638" defTabSz="1163638">
              <a:defRPr>
                <a:solidFill>
                  <a:schemeClr val="tx1"/>
                </a:solidFill>
                <a:latin typeface="Arial" charset="0"/>
              </a:defRPr>
            </a:lvl3pPr>
            <a:lvl4pPr marL="1746250" defTabSz="1163638">
              <a:defRPr>
                <a:solidFill>
                  <a:schemeClr val="tx1"/>
                </a:solidFill>
                <a:latin typeface="Arial" charset="0"/>
              </a:defRPr>
            </a:lvl4pPr>
            <a:lvl5pPr marL="2327275" defTabSz="1163638">
              <a:defRPr>
                <a:solidFill>
                  <a:schemeClr val="tx1"/>
                </a:solidFill>
                <a:latin typeface="Arial" charset="0"/>
              </a:defRPr>
            </a:lvl5pPr>
            <a:lvl6pPr marL="2784475" defTabSz="1163638" fontAlgn="base">
              <a:spcBef>
                <a:spcPct val="0"/>
              </a:spcBef>
              <a:spcAft>
                <a:spcPct val="0"/>
              </a:spcAft>
              <a:defRPr>
                <a:solidFill>
                  <a:schemeClr val="tx1"/>
                </a:solidFill>
                <a:latin typeface="Arial" charset="0"/>
              </a:defRPr>
            </a:lvl6pPr>
            <a:lvl7pPr marL="3241675" defTabSz="1163638" fontAlgn="base">
              <a:spcBef>
                <a:spcPct val="0"/>
              </a:spcBef>
              <a:spcAft>
                <a:spcPct val="0"/>
              </a:spcAft>
              <a:defRPr>
                <a:solidFill>
                  <a:schemeClr val="tx1"/>
                </a:solidFill>
                <a:latin typeface="Arial" charset="0"/>
              </a:defRPr>
            </a:lvl7pPr>
            <a:lvl8pPr marL="3698875" defTabSz="1163638" fontAlgn="base">
              <a:spcBef>
                <a:spcPct val="0"/>
              </a:spcBef>
              <a:spcAft>
                <a:spcPct val="0"/>
              </a:spcAft>
              <a:defRPr>
                <a:solidFill>
                  <a:schemeClr val="tx1"/>
                </a:solidFill>
                <a:latin typeface="Arial" charset="0"/>
              </a:defRPr>
            </a:lvl8pPr>
            <a:lvl9pPr marL="4156075" defTabSz="1163638" fontAlgn="base">
              <a:spcBef>
                <a:spcPct val="0"/>
              </a:spcBef>
              <a:spcAft>
                <a:spcPct val="0"/>
              </a:spcAft>
              <a:defRPr>
                <a:solidFill>
                  <a:schemeClr val="tx1"/>
                </a:solidFill>
                <a:latin typeface="Arial" charset="0"/>
              </a:defRPr>
            </a:lvl9pPr>
          </a:lstStyle>
          <a:p>
            <a:pPr eaLnBrk="0" hangingPunct="0"/>
            <a:r>
              <a:rPr lang="en-US" altLang="zh-CN" sz="2400">
                <a:latin typeface="Times New Roman" pitchFamily="18" charset="0"/>
                <a:ea typeface="宋体" pitchFamily="2" charset="-122"/>
                <a:cs typeface="Times New Roman" pitchFamily="18" charset="0"/>
              </a:rPr>
              <a:t>The time profile of cosmic ray flux at 99 AU as GMIR passes by. </a:t>
            </a:r>
          </a:p>
        </p:txBody>
      </p:sp>
      <p:pic>
        <p:nvPicPr>
          <p:cNvPr id="4" name="Picture 6" descr="60_90AUflux"/>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94" t="47395" r="3029" b="8571"/>
          <a:stretch>
            <a:fillRect/>
          </a:stretch>
        </p:blipFill>
        <p:spPr bwMode="auto">
          <a:xfrm>
            <a:off x="0" y="2921000"/>
            <a:ext cx="7546975" cy="332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3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V12gcr_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402" t="-1088" r="6549"/>
          <a:stretch>
            <a:fillRect/>
          </a:stretch>
        </p:blipFill>
        <p:spPr bwMode="auto">
          <a:xfrm>
            <a:off x="4876800" y="381000"/>
            <a:ext cx="3592513" cy="4879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4876800" y="5029200"/>
            <a:ext cx="42672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6376" tIns="58188" rIns="116376" bIns="58188">
            <a:spAutoFit/>
          </a:bodyPr>
          <a:lstStyle>
            <a:lvl1pPr defTabSz="1163638">
              <a:defRPr>
                <a:solidFill>
                  <a:schemeClr val="tx1"/>
                </a:solidFill>
                <a:latin typeface="Arial" charset="0"/>
              </a:defRPr>
            </a:lvl1pPr>
            <a:lvl2pPr marL="582613" defTabSz="1163638">
              <a:defRPr>
                <a:solidFill>
                  <a:schemeClr val="tx1"/>
                </a:solidFill>
                <a:latin typeface="Arial" charset="0"/>
              </a:defRPr>
            </a:lvl2pPr>
            <a:lvl3pPr marL="1163638" defTabSz="1163638">
              <a:defRPr>
                <a:solidFill>
                  <a:schemeClr val="tx1"/>
                </a:solidFill>
                <a:latin typeface="Arial" charset="0"/>
              </a:defRPr>
            </a:lvl3pPr>
            <a:lvl4pPr marL="1746250" defTabSz="1163638">
              <a:defRPr>
                <a:solidFill>
                  <a:schemeClr val="tx1"/>
                </a:solidFill>
                <a:latin typeface="Arial" charset="0"/>
              </a:defRPr>
            </a:lvl4pPr>
            <a:lvl5pPr marL="2327275" defTabSz="1163638">
              <a:defRPr>
                <a:solidFill>
                  <a:schemeClr val="tx1"/>
                </a:solidFill>
                <a:latin typeface="Arial" charset="0"/>
              </a:defRPr>
            </a:lvl5pPr>
            <a:lvl6pPr marL="2784475" defTabSz="1163638" fontAlgn="base">
              <a:spcBef>
                <a:spcPct val="0"/>
              </a:spcBef>
              <a:spcAft>
                <a:spcPct val="0"/>
              </a:spcAft>
              <a:defRPr>
                <a:solidFill>
                  <a:schemeClr val="tx1"/>
                </a:solidFill>
                <a:latin typeface="Arial" charset="0"/>
              </a:defRPr>
            </a:lvl6pPr>
            <a:lvl7pPr marL="3241675" defTabSz="1163638" fontAlgn="base">
              <a:spcBef>
                <a:spcPct val="0"/>
              </a:spcBef>
              <a:spcAft>
                <a:spcPct val="0"/>
              </a:spcAft>
              <a:defRPr>
                <a:solidFill>
                  <a:schemeClr val="tx1"/>
                </a:solidFill>
                <a:latin typeface="Arial" charset="0"/>
              </a:defRPr>
            </a:lvl7pPr>
            <a:lvl8pPr marL="3698875" defTabSz="1163638" fontAlgn="base">
              <a:spcBef>
                <a:spcPct val="0"/>
              </a:spcBef>
              <a:spcAft>
                <a:spcPct val="0"/>
              </a:spcAft>
              <a:defRPr>
                <a:solidFill>
                  <a:schemeClr val="tx1"/>
                </a:solidFill>
                <a:latin typeface="Arial" charset="0"/>
              </a:defRPr>
            </a:lvl8pPr>
            <a:lvl9pPr marL="4156075" defTabSz="1163638" fontAlgn="base">
              <a:spcBef>
                <a:spcPct val="0"/>
              </a:spcBef>
              <a:spcAft>
                <a:spcPct val="0"/>
              </a:spcAft>
              <a:defRPr>
                <a:solidFill>
                  <a:schemeClr val="tx1"/>
                </a:solidFill>
                <a:latin typeface="Arial" charset="0"/>
              </a:defRPr>
            </a:lvl9pPr>
          </a:lstStyle>
          <a:p>
            <a:pPr eaLnBrk="0" hangingPunct="0"/>
            <a:r>
              <a:rPr lang="en-US" altLang="zh-CN" sz="1600">
                <a:latin typeface="Times New Roman" pitchFamily="18" charset="0"/>
                <a:ea typeface="宋体" pitchFamily="2" charset="-122"/>
                <a:cs typeface="Times New Roman" pitchFamily="18" charset="0"/>
              </a:rPr>
              <a:t>The  Voyagers’ Galactic Cosmic Ray intensity in 2006. The vertical line labels the transient decrease caused by GMIR, and V1’s 2006.29 transient decrease is caused by GMIR’s arrival at Termination Shock.</a:t>
            </a:r>
            <a:r>
              <a:rPr lang="en-US" altLang="zh-CN" sz="2400">
                <a:latin typeface="Times New Roman" pitchFamily="18" charset="0"/>
                <a:ea typeface="宋体" pitchFamily="2" charset="-122"/>
                <a:cs typeface="Times New Roman" pitchFamily="18" charset="0"/>
              </a:rPr>
              <a:t> </a:t>
            </a:r>
          </a:p>
        </p:txBody>
      </p:sp>
      <p:pic>
        <p:nvPicPr>
          <p:cNvPr id="4" name="Picture 7" descr="V2dat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412" r="13950" b="42993"/>
          <a:stretch>
            <a:fillRect/>
          </a:stretch>
        </p:blipFill>
        <p:spPr bwMode="auto">
          <a:xfrm>
            <a:off x="91190" y="304800"/>
            <a:ext cx="455701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8"/>
          <p:cNvSpPr txBox="1">
            <a:spLocks noChangeArrowheads="1"/>
          </p:cNvSpPr>
          <p:nvPr/>
        </p:nvSpPr>
        <p:spPr bwMode="auto">
          <a:xfrm>
            <a:off x="304800" y="4926013"/>
            <a:ext cx="457200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6376" tIns="58188" rIns="116376" bIns="58188">
            <a:spAutoFit/>
          </a:bodyPr>
          <a:lstStyle>
            <a:lvl1pPr defTabSz="1163638">
              <a:defRPr>
                <a:solidFill>
                  <a:schemeClr val="tx1"/>
                </a:solidFill>
                <a:latin typeface="Arial" charset="0"/>
              </a:defRPr>
            </a:lvl1pPr>
            <a:lvl2pPr marL="582613" defTabSz="1163638">
              <a:defRPr>
                <a:solidFill>
                  <a:schemeClr val="tx1"/>
                </a:solidFill>
                <a:latin typeface="Arial" charset="0"/>
              </a:defRPr>
            </a:lvl2pPr>
            <a:lvl3pPr marL="1163638" defTabSz="1163638">
              <a:defRPr>
                <a:solidFill>
                  <a:schemeClr val="tx1"/>
                </a:solidFill>
                <a:latin typeface="Arial" charset="0"/>
              </a:defRPr>
            </a:lvl3pPr>
            <a:lvl4pPr marL="1746250" defTabSz="1163638">
              <a:defRPr>
                <a:solidFill>
                  <a:schemeClr val="tx1"/>
                </a:solidFill>
                <a:latin typeface="Arial" charset="0"/>
              </a:defRPr>
            </a:lvl4pPr>
            <a:lvl5pPr marL="2327275" defTabSz="1163638">
              <a:defRPr>
                <a:solidFill>
                  <a:schemeClr val="tx1"/>
                </a:solidFill>
                <a:latin typeface="Arial" charset="0"/>
              </a:defRPr>
            </a:lvl5pPr>
            <a:lvl6pPr marL="2784475" defTabSz="1163638" fontAlgn="base">
              <a:spcBef>
                <a:spcPct val="0"/>
              </a:spcBef>
              <a:spcAft>
                <a:spcPct val="0"/>
              </a:spcAft>
              <a:defRPr>
                <a:solidFill>
                  <a:schemeClr val="tx1"/>
                </a:solidFill>
                <a:latin typeface="Arial" charset="0"/>
              </a:defRPr>
            </a:lvl6pPr>
            <a:lvl7pPr marL="3241675" defTabSz="1163638" fontAlgn="base">
              <a:spcBef>
                <a:spcPct val="0"/>
              </a:spcBef>
              <a:spcAft>
                <a:spcPct val="0"/>
              </a:spcAft>
              <a:defRPr>
                <a:solidFill>
                  <a:schemeClr val="tx1"/>
                </a:solidFill>
                <a:latin typeface="Arial" charset="0"/>
              </a:defRPr>
            </a:lvl7pPr>
            <a:lvl8pPr marL="3698875" defTabSz="1163638" fontAlgn="base">
              <a:spcBef>
                <a:spcPct val="0"/>
              </a:spcBef>
              <a:spcAft>
                <a:spcPct val="0"/>
              </a:spcAft>
              <a:defRPr>
                <a:solidFill>
                  <a:schemeClr val="tx1"/>
                </a:solidFill>
                <a:latin typeface="Arial" charset="0"/>
              </a:defRPr>
            </a:lvl8pPr>
            <a:lvl9pPr marL="4156075" defTabSz="1163638" fontAlgn="base">
              <a:spcBef>
                <a:spcPct val="0"/>
              </a:spcBef>
              <a:spcAft>
                <a:spcPct val="0"/>
              </a:spcAft>
              <a:defRPr>
                <a:solidFill>
                  <a:schemeClr val="tx1"/>
                </a:solidFill>
                <a:latin typeface="Arial" charset="0"/>
              </a:defRPr>
            </a:lvl9pPr>
          </a:lstStyle>
          <a:p>
            <a:pPr eaLnBrk="0" hangingPunct="0"/>
            <a:r>
              <a:rPr lang="en-US" altLang="zh-CN">
                <a:latin typeface="Times New Roman" pitchFamily="18" charset="0"/>
                <a:ea typeface="宋体" pitchFamily="2" charset="-122"/>
                <a:cs typeface="Times New Roman" pitchFamily="18" charset="0"/>
              </a:rPr>
              <a:t>The 2006 GMIR event , cosmic ray intensity, solar wind speed, solar wind density, magnetic field</a:t>
            </a:r>
          </a:p>
        </p:txBody>
      </p:sp>
    </p:spTree>
    <p:extLst>
      <p:ext uri="{BB962C8B-B14F-4D97-AF65-F5344CB8AC3E}">
        <p14:creationId xmlns:p14="http://schemas.microsoft.com/office/powerpoint/2010/main" val="2336772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V2dat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364" t="7185" r="26726" b="9076"/>
          <a:stretch>
            <a:fillRect/>
          </a:stretch>
        </p:blipFill>
        <p:spPr bwMode="auto">
          <a:xfrm>
            <a:off x="381000" y="928687"/>
            <a:ext cx="5029200" cy="50244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5"/>
          <p:cNvGraphicFramePr>
            <a:graphicFrameLocks noChangeAspect="1"/>
          </p:cNvGraphicFramePr>
          <p:nvPr>
            <p:extLst>
              <p:ext uri="{D42A27DB-BD31-4B8C-83A1-F6EECF244321}">
                <p14:modId xmlns:p14="http://schemas.microsoft.com/office/powerpoint/2010/main" val="3989390545"/>
              </p:ext>
            </p:extLst>
          </p:nvPr>
        </p:nvGraphicFramePr>
        <p:xfrm>
          <a:off x="5638800" y="955156"/>
          <a:ext cx="1895475" cy="962025"/>
        </p:xfrm>
        <a:graphic>
          <a:graphicData uri="http://schemas.openxmlformats.org/presentationml/2006/ole">
            <mc:AlternateContent xmlns:mc="http://schemas.openxmlformats.org/markup-compatibility/2006">
              <mc:Choice xmlns:v="urn:schemas-microsoft-com:vml" Requires="v">
                <p:oleObj spid="_x0000_s1105" name="Equation" r:id="rId4" imgW="927000" imgH="469800" progId="Equation.3">
                  <p:embed/>
                </p:oleObj>
              </mc:Choice>
              <mc:Fallback>
                <p:oleObj name="Equation" r:id="rId4" imgW="92700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955156"/>
                        <a:ext cx="1895475"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6"/>
          <p:cNvSpPr txBox="1">
            <a:spLocks noChangeArrowheads="1"/>
          </p:cNvSpPr>
          <p:nvPr/>
        </p:nvSpPr>
        <p:spPr bwMode="auto">
          <a:xfrm>
            <a:off x="533400" y="5805487"/>
            <a:ext cx="48101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6376" tIns="58188" rIns="116376" bIns="58188">
            <a:spAutoFit/>
          </a:bodyPr>
          <a:lstStyle>
            <a:lvl1pPr defTabSz="1163638">
              <a:defRPr>
                <a:solidFill>
                  <a:schemeClr val="tx1"/>
                </a:solidFill>
                <a:latin typeface="Arial" charset="0"/>
              </a:defRPr>
            </a:lvl1pPr>
            <a:lvl2pPr marL="582613" defTabSz="1163638">
              <a:defRPr>
                <a:solidFill>
                  <a:schemeClr val="tx1"/>
                </a:solidFill>
                <a:latin typeface="Arial" charset="0"/>
              </a:defRPr>
            </a:lvl2pPr>
            <a:lvl3pPr marL="1163638" defTabSz="1163638">
              <a:defRPr>
                <a:solidFill>
                  <a:schemeClr val="tx1"/>
                </a:solidFill>
                <a:latin typeface="Arial" charset="0"/>
              </a:defRPr>
            </a:lvl3pPr>
            <a:lvl4pPr marL="1746250" defTabSz="1163638">
              <a:defRPr>
                <a:solidFill>
                  <a:schemeClr val="tx1"/>
                </a:solidFill>
                <a:latin typeface="Arial" charset="0"/>
              </a:defRPr>
            </a:lvl4pPr>
            <a:lvl5pPr marL="2327275" defTabSz="1163638">
              <a:defRPr>
                <a:solidFill>
                  <a:schemeClr val="tx1"/>
                </a:solidFill>
                <a:latin typeface="Arial" charset="0"/>
              </a:defRPr>
            </a:lvl5pPr>
            <a:lvl6pPr marL="2784475" defTabSz="1163638" fontAlgn="base">
              <a:spcBef>
                <a:spcPct val="0"/>
              </a:spcBef>
              <a:spcAft>
                <a:spcPct val="0"/>
              </a:spcAft>
              <a:defRPr>
                <a:solidFill>
                  <a:schemeClr val="tx1"/>
                </a:solidFill>
                <a:latin typeface="Arial" charset="0"/>
              </a:defRPr>
            </a:lvl6pPr>
            <a:lvl7pPr marL="3241675" defTabSz="1163638" fontAlgn="base">
              <a:spcBef>
                <a:spcPct val="0"/>
              </a:spcBef>
              <a:spcAft>
                <a:spcPct val="0"/>
              </a:spcAft>
              <a:defRPr>
                <a:solidFill>
                  <a:schemeClr val="tx1"/>
                </a:solidFill>
                <a:latin typeface="Arial" charset="0"/>
              </a:defRPr>
            </a:lvl7pPr>
            <a:lvl8pPr marL="3698875" defTabSz="1163638" fontAlgn="base">
              <a:spcBef>
                <a:spcPct val="0"/>
              </a:spcBef>
              <a:spcAft>
                <a:spcPct val="0"/>
              </a:spcAft>
              <a:defRPr>
                <a:solidFill>
                  <a:schemeClr val="tx1"/>
                </a:solidFill>
                <a:latin typeface="Arial" charset="0"/>
              </a:defRPr>
            </a:lvl8pPr>
            <a:lvl9pPr marL="4156075" defTabSz="1163638" fontAlgn="base">
              <a:spcBef>
                <a:spcPct val="0"/>
              </a:spcBef>
              <a:spcAft>
                <a:spcPct val="0"/>
              </a:spcAft>
              <a:defRPr>
                <a:solidFill>
                  <a:schemeClr val="tx1"/>
                </a:solidFill>
                <a:latin typeface="Arial" charset="0"/>
              </a:defRPr>
            </a:lvl9pPr>
          </a:lstStyle>
          <a:p>
            <a:pPr eaLnBrk="0" hangingPunct="0"/>
            <a:r>
              <a:rPr lang="en-US" altLang="zh-CN" sz="2400">
                <a:latin typeface="Times New Roman" pitchFamily="18" charset="0"/>
                <a:ea typeface="宋体" pitchFamily="2" charset="-122"/>
                <a:cs typeface="Times New Roman" pitchFamily="18" charset="0"/>
              </a:rPr>
              <a:t>Voyager 2’s measurements in 2006</a:t>
            </a:r>
          </a:p>
        </p:txBody>
      </p:sp>
      <p:graphicFrame>
        <p:nvGraphicFramePr>
          <p:cNvPr id="5" name="Object 7"/>
          <p:cNvGraphicFramePr>
            <a:graphicFrameLocks noChangeAspect="1"/>
          </p:cNvGraphicFramePr>
          <p:nvPr>
            <p:extLst>
              <p:ext uri="{D42A27DB-BD31-4B8C-83A1-F6EECF244321}">
                <p14:modId xmlns:p14="http://schemas.microsoft.com/office/powerpoint/2010/main" val="466474508"/>
              </p:ext>
            </p:extLst>
          </p:nvPr>
        </p:nvGraphicFramePr>
        <p:xfrm>
          <a:off x="5716588" y="1989138"/>
          <a:ext cx="1995487" cy="1003300"/>
        </p:xfrm>
        <a:graphic>
          <a:graphicData uri="http://schemas.openxmlformats.org/presentationml/2006/ole">
            <mc:AlternateContent xmlns:mc="http://schemas.openxmlformats.org/markup-compatibility/2006">
              <mc:Choice xmlns:v="urn:schemas-microsoft-com:vml" Requires="v">
                <p:oleObj spid="_x0000_s1106" name="Equation" r:id="rId6" imgW="977760" imgH="431640" progId="Equation.3">
                  <p:embed/>
                </p:oleObj>
              </mc:Choice>
              <mc:Fallback>
                <p:oleObj name="Equation" r:id="rId6" imgW="977760" imgH="431640" progId="Equation.3">
                  <p:embed/>
                  <p:pic>
                    <p:nvPicPr>
                      <p:cNvPr id="0" name=""/>
                      <p:cNvPicPr>
                        <a:picLocks noChangeAspect="1" noChangeArrowheads="1"/>
                      </p:cNvPicPr>
                      <p:nvPr/>
                    </p:nvPicPr>
                    <p:blipFill>
                      <a:blip r:embed="rId7"/>
                      <a:srcRect/>
                      <a:stretch>
                        <a:fillRect/>
                      </a:stretch>
                    </p:blipFill>
                    <p:spPr bwMode="auto">
                      <a:xfrm>
                        <a:off x="5716588" y="1989138"/>
                        <a:ext cx="1995487"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8"/>
          <p:cNvGraphicFramePr>
            <a:graphicFrameLocks noChangeAspect="1"/>
          </p:cNvGraphicFramePr>
          <p:nvPr>
            <p:extLst>
              <p:ext uri="{D42A27DB-BD31-4B8C-83A1-F6EECF244321}">
                <p14:modId xmlns:p14="http://schemas.microsoft.com/office/powerpoint/2010/main" val="829619085"/>
              </p:ext>
            </p:extLst>
          </p:nvPr>
        </p:nvGraphicFramePr>
        <p:xfrm>
          <a:off x="5688013" y="3297238"/>
          <a:ext cx="2946400" cy="1876425"/>
        </p:xfrm>
        <a:graphic>
          <a:graphicData uri="http://schemas.openxmlformats.org/presentationml/2006/ole">
            <mc:AlternateContent xmlns:mc="http://schemas.openxmlformats.org/markup-compatibility/2006">
              <mc:Choice xmlns:v="urn:schemas-microsoft-com:vml" Requires="v">
                <p:oleObj spid="_x0000_s1107" name="Equation" r:id="rId8" imgW="1346040" imgH="850680" progId="Equation.3">
                  <p:embed/>
                </p:oleObj>
              </mc:Choice>
              <mc:Fallback>
                <p:oleObj name="Equation" r:id="rId8" imgW="1346040" imgH="850680" progId="Equation.3">
                  <p:embed/>
                  <p:pic>
                    <p:nvPicPr>
                      <p:cNvPr id="0" name=""/>
                      <p:cNvPicPr>
                        <a:picLocks noChangeAspect="1" noChangeArrowheads="1"/>
                      </p:cNvPicPr>
                      <p:nvPr/>
                    </p:nvPicPr>
                    <p:blipFill>
                      <a:blip r:embed="rId9"/>
                      <a:srcRect/>
                      <a:stretch>
                        <a:fillRect/>
                      </a:stretch>
                    </p:blipFill>
                    <p:spPr bwMode="auto">
                      <a:xfrm>
                        <a:off x="5688013" y="3297238"/>
                        <a:ext cx="2946400" cy="187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9"/>
          <p:cNvSpPr>
            <a:spLocks noChangeArrowheads="1"/>
          </p:cNvSpPr>
          <p:nvPr/>
        </p:nvSpPr>
        <p:spPr bwMode="auto">
          <a:xfrm>
            <a:off x="5105400" y="317029"/>
            <a:ext cx="36541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err="1">
                <a:ea typeface="宋体" pitchFamily="2" charset="-122"/>
              </a:rPr>
              <a:t>Rankine</a:t>
            </a:r>
            <a:r>
              <a:rPr lang="en-US" altLang="zh-CN" sz="2400" dirty="0">
                <a:ea typeface="宋体" pitchFamily="2" charset="-122"/>
              </a:rPr>
              <a:t>–</a:t>
            </a:r>
            <a:r>
              <a:rPr lang="en-US" altLang="zh-CN" sz="2400" dirty="0" err="1">
                <a:ea typeface="宋体" pitchFamily="2" charset="-122"/>
              </a:rPr>
              <a:t>Hugoniot</a:t>
            </a:r>
            <a:r>
              <a:rPr lang="en-US" altLang="zh-CN" sz="2400" dirty="0">
                <a:ea typeface="宋体" pitchFamily="2" charset="-122"/>
              </a:rPr>
              <a:t> </a:t>
            </a:r>
            <a:r>
              <a:rPr lang="en-US" altLang="zh-CN" sz="2400" dirty="0" smtClean="0">
                <a:ea typeface="宋体" pitchFamily="2" charset="-122"/>
              </a:rPr>
              <a:t>relation</a:t>
            </a:r>
            <a:endParaRPr lang="en-US" altLang="zh-CN" sz="2400" dirty="0">
              <a:ea typeface="宋体" pitchFamily="2" charset="-122"/>
            </a:endParaRPr>
          </a:p>
        </p:txBody>
      </p:sp>
    </p:spTree>
    <p:extLst>
      <p:ext uri="{BB962C8B-B14F-4D97-AF65-F5344CB8AC3E}">
        <p14:creationId xmlns:p14="http://schemas.microsoft.com/office/powerpoint/2010/main" val="2906041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V12gcr_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402" t="-1088" r="6549"/>
          <a:stretch>
            <a:fillRect/>
          </a:stretch>
        </p:blipFill>
        <p:spPr bwMode="auto">
          <a:xfrm>
            <a:off x="838200" y="838200"/>
            <a:ext cx="3592513" cy="48799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2383254599"/>
              </p:ext>
            </p:extLst>
          </p:nvPr>
        </p:nvGraphicFramePr>
        <p:xfrm>
          <a:off x="5105400" y="1676400"/>
          <a:ext cx="2947988" cy="2960688"/>
        </p:xfrm>
        <a:graphic>
          <a:graphicData uri="http://schemas.openxmlformats.org/presentationml/2006/ole">
            <mc:AlternateContent xmlns:mc="http://schemas.openxmlformats.org/markup-compatibility/2006">
              <mc:Choice xmlns:v="urn:schemas-microsoft-com:vml" Requires="v">
                <p:oleObj spid="_x0000_s4104" name="Equation" r:id="rId4" imgW="1346040" imgH="1295280" progId="Equation.3">
                  <p:embed/>
                </p:oleObj>
              </mc:Choice>
              <mc:Fallback>
                <p:oleObj name="Equation" r:id="rId4" imgW="1346040" imgH="1295280" progId="Equation.3">
                  <p:embed/>
                  <p:pic>
                    <p:nvPicPr>
                      <p:cNvPr id="0" name="Object 8"/>
                      <p:cNvPicPr>
                        <a:picLocks noChangeAspect="1" noChangeArrowheads="1"/>
                      </p:cNvPicPr>
                      <p:nvPr/>
                    </p:nvPicPr>
                    <p:blipFill>
                      <a:blip r:embed="rId5"/>
                      <a:srcRect/>
                      <a:stretch>
                        <a:fillRect/>
                      </a:stretch>
                    </p:blipFill>
                    <p:spPr bwMode="auto">
                      <a:xfrm>
                        <a:off x="5105400" y="1676400"/>
                        <a:ext cx="2947988" cy="29606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93720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a:bodyPr>
          <a:lstStyle/>
          <a:p>
            <a:r>
              <a:rPr lang="en-US" sz="2400" dirty="0" smtClean="0"/>
              <a:t>Summary</a:t>
            </a:r>
            <a:endParaRPr lang="en-US" sz="2400" dirty="0"/>
          </a:p>
        </p:txBody>
      </p:sp>
      <p:sp>
        <p:nvSpPr>
          <p:cNvPr id="3" name="Content Placeholder 2"/>
          <p:cNvSpPr>
            <a:spLocks noGrp="1"/>
          </p:cNvSpPr>
          <p:nvPr>
            <p:ph idx="1"/>
          </p:nvPr>
        </p:nvSpPr>
        <p:spPr>
          <a:xfrm>
            <a:off x="381000" y="838200"/>
            <a:ext cx="8458200" cy="5791200"/>
          </a:xfrm>
        </p:spPr>
        <p:txBody>
          <a:bodyPr>
            <a:normAutofit fontScale="92500" lnSpcReduction="10000"/>
          </a:bodyPr>
          <a:lstStyle/>
          <a:p>
            <a:r>
              <a:rPr lang="en-US" sz="2400" dirty="0" smtClean="0"/>
              <a:t>Solar wind termination shock does affect cosmic ray modulation. </a:t>
            </a:r>
          </a:p>
          <a:p>
            <a:r>
              <a:rPr lang="en-US" sz="2400" dirty="0" smtClean="0"/>
              <a:t>The effectiveness depends on particle diffusion coefficient</a:t>
            </a:r>
          </a:p>
          <a:p>
            <a:r>
              <a:rPr lang="en-US" sz="2400" dirty="0" smtClean="0"/>
              <a:t>No dramatic change of cosmic ray intensity is expected at the termination shock.  (10-20%)</a:t>
            </a:r>
          </a:p>
          <a:p>
            <a:r>
              <a:rPr lang="en-US" sz="2400" dirty="0" smtClean="0"/>
              <a:t>The effect of termination shock is mainly seen in cosmic ray radial gradient. The zero radial gradient seen by Voyager perhaps  comes from the effect of termination shock.</a:t>
            </a:r>
          </a:p>
          <a:p>
            <a:r>
              <a:rPr lang="en-US" sz="2400" dirty="0" smtClean="0"/>
              <a:t>A non-spherical termination shock can smear the effect of termination as the modulation by the solar wind at different longitudes average out the effect of termination shock.</a:t>
            </a:r>
          </a:p>
          <a:p>
            <a:r>
              <a:rPr lang="en-US" sz="2400" dirty="0" smtClean="0"/>
              <a:t>Termination shock can change the feature of modulation by GMIR. Two FD are expected from GMIR in the heliosheath, one corresponding to GMIR arrival at the termination shock and one occurring at the spacecraft.</a:t>
            </a:r>
          </a:p>
          <a:p>
            <a:r>
              <a:rPr lang="en-US" sz="2400" dirty="0" smtClean="0"/>
              <a:t>Remote sensing of termination shock location with cosmic ray modulation observation. 91 AU at V1 latitude in 2006.</a:t>
            </a:r>
            <a:endParaRPr lang="en-US" sz="2400" dirty="0"/>
          </a:p>
        </p:txBody>
      </p:sp>
    </p:spTree>
    <p:extLst>
      <p:ext uri="{BB962C8B-B14F-4D97-AF65-F5344CB8AC3E}">
        <p14:creationId xmlns:p14="http://schemas.microsoft.com/office/powerpoint/2010/main" val="5793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447800"/>
            <a:ext cx="5208853" cy="4114800"/>
          </a:xfrm>
          <a:prstGeom prst="rect">
            <a:avLst/>
          </a:prstGeom>
        </p:spPr>
      </p:pic>
      <p:sp>
        <p:nvSpPr>
          <p:cNvPr id="5" name="TextBox 4"/>
          <p:cNvSpPr txBox="1"/>
          <p:nvPr/>
        </p:nvSpPr>
        <p:spPr>
          <a:xfrm>
            <a:off x="1600200" y="275523"/>
            <a:ext cx="5715000" cy="400110"/>
          </a:xfrm>
          <a:prstGeom prst="rect">
            <a:avLst/>
          </a:prstGeom>
          <a:noFill/>
        </p:spPr>
        <p:txBody>
          <a:bodyPr wrap="square" rtlCol="0">
            <a:spAutoFit/>
          </a:bodyPr>
          <a:lstStyle/>
          <a:p>
            <a:pPr algn="ctr"/>
            <a:r>
              <a:rPr lang="en-US" sz="2000" dirty="0" smtClean="0"/>
              <a:t>Radial variation of cosmic ray intensity</a:t>
            </a:r>
            <a:endParaRPr lang="en-US" sz="2000" dirty="0"/>
          </a:p>
        </p:txBody>
      </p:sp>
      <p:sp>
        <p:nvSpPr>
          <p:cNvPr id="6" name="TextBox 5"/>
          <p:cNvSpPr txBox="1"/>
          <p:nvPr/>
        </p:nvSpPr>
        <p:spPr>
          <a:xfrm>
            <a:off x="1295400" y="811094"/>
            <a:ext cx="4114800" cy="646331"/>
          </a:xfrm>
          <a:prstGeom prst="rect">
            <a:avLst/>
          </a:prstGeom>
          <a:noFill/>
        </p:spPr>
        <p:txBody>
          <a:bodyPr wrap="square" rtlCol="0">
            <a:spAutoFit/>
          </a:bodyPr>
          <a:lstStyle/>
          <a:p>
            <a:r>
              <a:rPr lang="en-US" dirty="0" smtClean="0"/>
              <a:t>Florinski and Pogorelov, </a:t>
            </a:r>
            <a:r>
              <a:rPr lang="en-US" dirty="0" smtClean="0"/>
              <a:t>2009 with MHD heliosphere model</a:t>
            </a:r>
            <a:endParaRPr lang="en-US" dirty="0"/>
          </a:p>
        </p:txBody>
      </p:sp>
    </p:spTree>
    <p:extLst>
      <p:ext uri="{BB962C8B-B14F-4D97-AF65-F5344CB8AC3E}">
        <p14:creationId xmlns:p14="http://schemas.microsoft.com/office/powerpoint/2010/main" val="417054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Documents and Settings\Bryant\My Documents\GSFC\Bern2010\Figures\AGU2005-poster-helium-040110f.png"/>
          <p:cNvPicPr>
            <a:picLocks noChangeAspect="1" noChangeArrowheads="1"/>
          </p:cNvPicPr>
          <p:nvPr/>
        </p:nvPicPr>
        <p:blipFill>
          <a:blip r:embed="rId2">
            <a:extLst>
              <a:ext uri="{28A0092B-C50C-407E-A947-70E740481C1C}">
                <a14:useLocalDpi xmlns:a14="http://schemas.microsoft.com/office/drawing/2010/main" val="0"/>
              </a:ext>
            </a:extLst>
          </a:blip>
          <a:srcRect l="4546" t="11804" r="8183" b="11804"/>
          <a:stretch>
            <a:fillRect/>
          </a:stretch>
        </p:blipFill>
        <p:spPr bwMode="auto">
          <a:xfrm>
            <a:off x="920986" y="990600"/>
            <a:ext cx="7008423" cy="47244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53200" y="5943600"/>
            <a:ext cx="2133600" cy="276999"/>
          </a:xfrm>
          <a:prstGeom prst="rect">
            <a:avLst/>
          </a:prstGeom>
          <a:noFill/>
        </p:spPr>
        <p:txBody>
          <a:bodyPr wrap="square" rtlCol="0">
            <a:spAutoFit/>
          </a:bodyPr>
          <a:lstStyle/>
          <a:p>
            <a:r>
              <a:rPr lang="en-US" sz="1200" dirty="0" smtClean="0"/>
              <a:t>From McDonald, 2010</a:t>
            </a:r>
            <a:endParaRPr lang="en-US" sz="1200" dirty="0"/>
          </a:p>
        </p:txBody>
      </p:sp>
      <p:sp>
        <p:nvSpPr>
          <p:cNvPr id="7" name="TextBox 6"/>
          <p:cNvSpPr txBox="1"/>
          <p:nvPr/>
        </p:nvSpPr>
        <p:spPr>
          <a:xfrm>
            <a:off x="1905000" y="228600"/>
            <a:ext cx="5715000" cy="381000"/>
          </a:xfrm>
          <a:prstGeom prst="rect">
            <a:avLst/>
          </a:prstGeom>
          <a:noFill/>
        </p:spPr>
        <p:txBody>
          <a:bodyPr wrap="square" rtlCol="0">
            <a:spAutoFit/>
          </a:bodyPr>
          <a:lstStyle/>
          <a:p>
            <a:pPr algn="ctr"/>
            <a:r>
              <a:rPr lang="en-US" dirty="0" smtClean="0"/>
              <a:t>Radial variation of CR flux measured by Voyager</a:t>
            </a:r>
            <a:endParaRPr lang="en-US" dirty="0"/>
          </a:p>
        </p:txBody>
      </p:sp>
    </p:spTree>
    <p:extLst>
      <p:ext uri="{BB962C8B-B14F-4D97-AF65-F5344CB8AC3E}">
        <p14:creationId xmlns:p14="http://schemas.microsoft.com/office/powerpoint/2010/main" val="141251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Bryant\My Documents\GSFC\Bern2010\Figures\icrc2009_p2_fig1-2panel-032910.png"/>
          <p:cNvPicPr>
            <a:picLocks noChangeAspect="1" noChangeArrowheads="1"/>
          </p:cNvPicPr>
          <p:nvPr/>
        </p:nvPicPr>
        <p:blipFill>
          <a:blip r:embed="rId2">
            <a:extLst>
              <a:ext uri="{28A0092B-C50C-407E-A947-70E740481C1C}">
                <a14:useLocalDpi xmlns:a14="http://schemas.microsoft.com/office/drawing/2010/main" val="0"/>
              </a:ext>
            </a:extLst>
          </a:blip>
          <a:srcRect l="4546" t="3529" r="10001" b="11766"/>
          <a:stretch>
            <a:fillRect/>
          </a:stretch>
        </p:blipFill>
        <p:spPr bwMode="auto">
          <a:xfrm>
            <a:off x="736828" y="253440"/>
            <a:ext cx="7492772" cy="5734924"/>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304800" y="7219"/>
            <a:ext cx="8686800" cy="492443"/>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lgn="ctr"/>
            <a:r>
              <a:rPr lang="en-US" sz="2000" b="1" dirty="0"/>
              <a:t>GCR He and H in the Heliosheath</a:t>
            </a:r>
          </a:p>
        </p:txBody>
      </p:sp>
      <p:sp>
        <p:nvSpPr>
          <p:cNvPr id="6" name="Text Box 5"/>
          <p:cNvSpPr txBox="1">
            <a:spLocks noChangeArrowheads="1"/>
          </p:cNvSpPr>
          <p:nvPr/>
        </p:nvSpPr>
        <p:spPr bwMode="auto">
          <a:xfrm>
            <a:off x="1524000" y="5958043"/>
            <a:ext cx="5181600" cy="830997"/>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marL="233363" indent="-233363"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FontTx/>
              <a:buChar char="•"/>
            </a:pPr>
            <a:r>
              <a:rPr lang="en-US" sz="1600" dirty="0"/>
              <a:t>Radial Gradients &lt; 0.2 %/AU </a:t>
            </a:r>
            <a:r>
              <a:rPr lang="en-US" sz="1600" dirty="0" smtClean="0"/>
              <a:t>over  2005-2009.2</a:t>
            </a:r>
            <a:endParaRPr lang="en-US" sz="1600" dirty="0"/>
          </a:p>
          <a:p>
            <a:pPr>
              <a:buFontTx/>
              <a:buChar char="•"/>
            </a:pPr>
            <a:endParaRPr lang="en-US" sz="1000" dirty="0"/>
          </a:p>
          <a:p>
            <a:pPr>
              <a:buFontTx/>
              <a:buChar char="•"/>
            </a:pPr>
            <a:r>
              <a:rPr lang="en-US" sz="1600" dirty="0"/>
              <a:t>The V2 decrease starting in </a:t>
            </a:r>
            <a:r>
              <a:rPr lang="en-US" sz="1600" dirty="0" smtClean="0"/>
              <a:t>2009.2 is </a:t>
            </a:r>
            <a:r>
              <a:rPr lang="en-US" sz="1600" dirty="0"/>
              <a:t>not understood</a:t>
            </a:r>
          </a:p>
        </p:txBody>
      </p:sp>
    </p:spTree>
    <p:extLst>
      <p:ext uri="{BB962C8B-B14F-4D97-AF65-F5344CB8AC3E}">
        <p14:creationId xmlns:p14="http://schemas.microsoft.com/office/powerpoint/2010/main" val="302504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2"/>
          <p:cNvSpPr txBox="1">
            <a:spLocks noChangeArrowheads="1"/>
          </p:cNvSpPr>
          <p:nvPr/>
        </p:nvSpPr>
        <p:spPr bwMode="auto">
          <a:xfrm>
            <a:off x="1045347" y="392112"/>
            <a:ext cx="7358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dirty="0"/>
              <a:t>Cosmic ray transport mechanisms in the heliosphere</a:t>
            </a:r>
          </a:p>
        </p:txBody>
      </p:sp>
      <p:pic>
        <p:nvPicPr>
          <p:cNvPr id="61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5640388"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4"/>
          <p:cNvSpPr>
            <a:spLocks noChangeArrowheads="1"/>
          </p:cNvSpPr>
          <p:nvPr/>
        </p:nvSpPr>
        <p:spPr bwMode="auto">
          <a:xfrm>
            <a:off x="6477000" y="1143000"/>
            <a:ext cx="762000" cy="2438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55" name="Text Box 5"/>
          <p:cNvSpPr txBox="1">
            <a:spLocks noChangeArrowheads="1"/>
          </p:cNvSpPr>
          <p:nvPr/>
        </p:nvSpPr>
        <p:spPr bwMode="auto">
          <a:xfrm rot="-5400000">
            <a:off x="5814219" y="2339181"/>
            <a:ext cx="1844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Inward diffusion</a:t>
            </a:r>
          </a:p>
        </p:txBody>
      </p:sp>
      <p:sp>
        <p:nvSpPr>
          <p:cNvPr id="6156" name="Line 6"/>
          <p:cNvSpPr>
            <a:spLocks noChangeShapeType="1"/>
          </p:cNvSpPr>
          <p:nvPr/>
        </p:nvSpPr>
        <p:spPr bwMode="auto">
          <a:xfrm>
            <a:off x="1828800" y="2362200"/>
            <a:ext cx="1447800" cy="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157" name="Text Box 7"/>
          <p:cNvSpPr txBox="1">
            <a:spLocks noChangeArrowheads="1"/>
          </p:cNvSpPr>
          <p:nvPr/>
        </p:nvSpPr>
        <p:spPr bwMode="auto">
          <a:xfrm>
            <a:off x="1524000" y="20574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Solar wind</a:t>
            </a:r>
          </a:p>
          <a:p>
            <a:r>
              <a:rPr lang="en-US" altLang="en-US"/>
              <a:t>Convection </a:t>
            </a:r>
            <a:r>
              <a:rPr lang="en-US" altLang="en-US" i="1">
                <a:latin typeface="Times" charset="0"/>
              </a:rPr>
              <a:t>V</a:t>
            </a:r>
            <a:r>
              <a:rPr lang="en-US" altLang="en-US" i="1" baseline="-25000">
                <a:latin typeface="Times" charset="0"/>
              </a:rPr>
              <a:t>sw</a:t>
            </a:r>
            <a:endParaRPr lang="en-US" altLang="en-US"/>
          </a:p>
        </p:txBody>
      </p:sp>
      <p:sp>
        <p:nvSpPr>
          <p:cNvPr id="6158" name="Line 8"/>
          <p:cNvSpPr>
            <a:spLocks noChangeShapeType="1"/>
          </p:cNvSpPr>
          <p:nvPr/>
        </p:nvSpPr>
        <p:spPr bwMode="auto">
          <a:xfrm>
            <a:off x="3581400" y="2895600"/>
            <a:ext cx="990600" cy="2286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9" name="Line 9"/>
          <p:cNvSpPr>
            <a:spLocks noChangeShapeType="1"/>
          </p:cNvSpPr>
          <p:nvPr/>
        </p:nvSpPr>
        <p:spPr bwMode="auto">
          <a:xfrm flipV="1">
            <a:off x="3657600" y="1905000"/>
            <a:ext cx="990600" cy="152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0" name="Text Box 10"/>
          <p:cNvSpPr txBox="1">
            <a:spLocks noChangeArrowheads="1"/>
          </p:cNvSpPr>
          <p:nvPr/>
        </p:nvSpPr>
        <p:spPr bwMode="auto">
          <a:xfrm>
            <a:off x="3505200" y="1066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Drift </a:t>
            </a:r>
            <a:r>
              <a:rPr lang="en-US" altLang="en-US" i="1">
                <a:latin typeface="Times" charset="0"/>
              </a:rPr>
              <a:t>V</a:t>
            </a:r>
            <a:r>
              <a:rPr lang="en-US" altLang="en-US" i="1" baseline="-25000">
                <a:latin typeface="Times" charset="0"/>
              </a:rPr>
              <a:t>d</a:t>
            </a:r>
            <a:endParaRPr lang="en-US" altLang="en-US" i="1">
              <a:latin typeface="Times" charset="0"/>
            </a:endParaRPr>
          </a:p>
        </p:txBody>
      </p:sp>
      <p:sp>
        <p:nvSpPr>
          <p:cNvPr id="6161" name="Text Box 11"/>
          <p:cNvSpPr txBox="1">
            <a:spLocks noChangeArrowheads="1"/>
          </p:cNvSpPr>
          <p:nvPr/>
        </p:nvSpPr>
        <p:spPr bwMode="auto">
          <a:xfrm>
            <a:off x="3581400" y="2209800"/>
            <a:ext cx="1428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Adiabatic</a:t>
            </a:r>
          </a:p>
          <a:p>
            <a:r>
              <a:rPr lang="en-US" altLang="en-US"/>
              <a:t>deceleration</a:t>
            </a:r>
          </a:p>
        </p:txBody>
      </p:sp>
      <p:sp>
        <p:nvSpPr>
          <p:cNvPr id="6162" name="AutoShape 12"/>
          <p:cNvSpPr>
            <a:spLocks noChangeArrowheads="1"/>
          </p:cNvSpPr>
          <p:nvPr/>
        </p:nvSpPr>
        <p:spPr bwMode="auto">
          <a:xfrm>
            <a:off x="4495800" y="914400"/>
            <a:ext cx="228600" cy="685800"/>
          </a:xfrm>
          <a:prstGeom prst="curvedLeftArrow">
            <a:avLst>
              <a:gd name="adj1" fmla="val 60000"/>
              <a:gd name="adj2" fmla="val 120000"/>
              <a:gd name="adj3" fmla="val 33333"/>
            </a:avLst>
          </a:prstGeom>
          <a:solidFill>
            <a:schemeClr val="bg1"/>
          </a:solidFill>
          <a:ln w="9525">
            <a:solidFill>
              <a:schemeClr val="tx1"/>
            </a:solidFill>
            <a:miter lim="800000"/>
            <a:headEnd/>
            <a:tailEnd/>
          </a:ln>
        </p:spPr>
        <p:txBody>
          <a:bodyPr wrap="none" anchor="ctr"/>
          <a:lstStyle/>
          <a:p>
            <a:endParaRPr lang="en-US"/>
          </a:p>
        </p:txBody>
      </p:sp>
      <p:graphicFrame>
        <p:nvGraphicFramePr>
          <p:cNvPr id="6146" name="Object 13"/>
          <p:cNvGraphicFramePr>
            <a:graphicFrameLocks noChangeAspect="1"/>
          </p:cNvGraphicFramePr>
          <p:nvPr/>
        </p:nvGraphicFramePr>
        <p:xfrm>
          <a:off x="1047750" y="3733800"/>
          <a:ext cx="6923088" cy="685800"/>
        </p:xfrm>
        <a:graphic>
          <a:graphicData uri="http://schemas.openxmlformats.org/presentationml/2006/ole">
            <mc:AlternateContent xmlns:mc="http://schemas.openxmlformats.org/markup-compatibility/2006">
              <mc:Choice xmlns:v="urn:schemas-microsoft-com:vml" Requires="v">
                <p:oleObj spid="_x0000_s2182" name="Equation" r:id="rId4" imgW="6921500" imgH="685800" progId="Equation.3">
                  <p:embed/>
                </p:oleObj>
              </mc:Choice>
              <mc:Fallback>
                <p:oleObj name="Equation" r:id="rId4" imgW="6921500" imgH="685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0" y="3733800"/>
                        <a:ext cx="69230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14"/>
          <p:cNvGraphicFramePr>
            <a:graphicFrameLocks noChangeAspect="1"/>
          </p:cNvGraphicFramePr>
          <p:nvPr/>
        </p:nvGraphicFramePr>
        <p:xfrm>
          <a:off x="3168650" y="4724400"/>
          <a:ext cx="4229100" cy="342900"/>
        </p:xfrm>
        <a:graphic>
          <a:graphicData uri="http://schemas.openxmlformats.org/presentationml/2006/ole">
            <mc:AlternateContent xmlns:mc="http://schemas.openxmlformats.org/markup-compatibility/2006">
              <mc:Choice xmlns:v="urn:schemas-microsoft-com:vml" Requires="v">
                <p:oleObj spid="_x0000_s2183" name="Equation" r:id="rId6" imgW="4229100" imgH="342900" progId="Equation.3">
                  <p:embed/>
                </p:oleObj>
              </mc:Choice>
              <mc:Fallback>
                <p:oleObj name="Equation" r:id="rId6" imgW="4229100" imgH="342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650" y="4724400"/>
                        <a:ext cx="42291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15"/>
          <p:cNvGraphicFramePr>
            <a:graphicFrameLocks noChangeAspect="1"/>
          </p:cNvGraphicFramePr>
          <p:nvPr/>
        </p:nvGraphicFramePr>
        <p:xfrm>
          <a:off x="3205163" y="4251325"/>
          <a:ext cx="5024437" cy="414338"/>
        </p:xfrm>
        <a:graphic>
          <a:graphicData uri="http://schemas.openxmlformats.org/presentationml/2006/ole">
            <mc:AlternateContent xmlns:mc="http://schemas.openxmlformats.org/markup-compatibility/2006">
              <mc:Choice xmlns:v="urn:schemas-microsoft-com:vml" Requires="v">
                <p:oleObj spid="_x0000_s2184" name="Equation" r:id="rId8" imgW="2463480" imgH="203040" progId="Equation.3">
                  <p:embed/>
                </p:oleObj>
              </mc:Choice>
              <mc:Fallback>
                <p:oleObj name="Equation" r:id="rId8" imgW="246348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5163" y="4251325"/>
                        <a:ext cx="502443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16"/>
          <p:cNvGraphicFramePr>
            <a:graphicFrameLocks noChangeAspect="1"/>
          </p:cNvGraphicFramePr>
          <p:nvPr/>
        </p:nvGraphicFramePr>
        <p:xfrm>
          <a:off x="3103563" y="5086350"/>
          <a:ext cx="3032125" cy="1095375"/>
        </p:xfrm>
        <a:graphic>
          <a:graphicData uri="http://schemas.openxmlformats.org/presentationml/2006/ole">
            <mc:AlternateContent xmlns:mc="http://schemas.openxmlformats.org/markup-compatibility/2006">
              <mc:Choice xmlns:v="urn:schemas-microsoft-com:vml" Requires="v">
                <p:oleObj spid="_x0000_s2185" name="Equation" r:id="rId10" imgW="1688760" imgH="609480" progId="Equation.3">
                  <p:embed/>
                </p:oleObj>
              </mc:Choice>
              <mc:Fallback>
                <p:oleObj name="Equation" r:id="rId10" imgW="1688760" imgH="609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3563" y="5086350"/>
                        <a:ext cx="30321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18"/>
          <p:cNvGraphicFramePr>
            <a:graphicFrameLocks noChangeAspect="1"/>
          </p:cNvGraphicFramePr>
          <p:nvPr/>
        </p:nvGraphicFramePr>
        <p:xfrm>
          <a:off x="6324600" y="5257800"/>
          <a:ext cx="2273300" cy="609600"/>
        </p:xfrm>
        <a:graphic>
          <a:graphicData uri="http://schemas.openxmlformats.org/presentationml/2006/ole">
            <mc:AlternateContent xmlns:mc="http://schemas.openxmlformats.org/markup-compatibility/2006">
              <mc:Choice xmlns:v="urn:schemas-microsoft-com:vml" Requires="v">
                <p:oleObj spid="_x0000_s2186" name="Equation" r:id="rId12" imgW="2273300" imgH="609600" progId="Equation.3">
                  <p:embed/>
                </p:oleObj>
              </mc:Choice>
              <mc:Fallback>
                <p:oleObj name="Equation" r:id="rId12" imgW="2273300" imgH="609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257800"/>
                        <a:ext cx="2273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20"/>
          <p:cNvGraphicFramePr>
            <a:graphicFrameLocks noChangeAspect="1"/>
          </p:cNvGraphicFramePr>
          <p:nvPr/>
        </p:nvGraphicFramePr>
        <p:xfrm>
          <a:off x="1057275" y="5800725"/>
          <a:ext cx="5021263" cy="1057275"/>
        </p:xfrm>
        <a:graphic>
          <a:graphicData uri="http://schemas.openxmlformats.org/presentationml/2006/ole">
            <mc:AlternateContent xmlns:mc="http://schemas.openxmlformats.org/markup-compatibility/2006">
              <mc:Choice xmlns:v="urn:schemas-microsoft-com:vml" Requires="v">
                <p:oleObj spid="_x0000_s2187" name="Equation" r:id="rId14" imgW="2171520" imgH="457200" progId="Equation.3">
                  <p:embed/>
                </p:oleObj>
              </mc:Choice>
              <mc:Fallback>
                <p:oleObj name="Equation" r:id="rId14" imgW="2171520" imgH="457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7275" y="5800725"/>
                        <a:ext cx="5021263"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3" name="Text Box 21"/>
          <p:cNvSpPr txBox="1">
            <a:spLocks noChangeArrowheads="1"/>
          </p:cNvSpPr>
          <p:nvPr/>
        </p:nvSpPr>
        <p:spPr bwMode="auto">
          <a:xfrm>
            <a:off x="7223125" y="2184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ISM</a:t>
            </a:r>
          </a:p>
        </p:txBody>
      </p:sp>
    </p:spTree>
    <p:extLst>
      <p:ext uri="{BB962C8B-B14F-4D97-AF65-F5344CB8AC3E}">
        <p14:creationId xmlns:p14="http://schemas.microsoft.com/office/powerpoint/2010/main" val="1796830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200150"/>
            <a:ext cx="4767262"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3"/>
          <p:cNvSpPr txBox="1">
            <a:spLocks noChangeArrowheads="1"/>
          </p:cNvSpPr>
          <p:nvPr/>
        </p:nvSpPr>
        <p:spPr bwMode="auto">
          <a:xfrm>
            <a:off x="1143703" y="228600"/>
            <a:ext cx="6551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dirty="0"/>
              <a:t>Stochastic method to solve modulation spectra</a:t>
            </a:r>
          </a:p>
        </p:txBody>
      </p:sp>
      <p:graphicFrame>
        <p:nvGraphicFramePr>
          <p:cNvPr id="7170" name="Object 4"/>
          <p:cNvGraphicFramePr>
            <a:graphicFrameLocks noChangeAspect="1"/>
          </p:cNvGraphicFramePr>
          <p:nvPr/>
        </p:nvGraphicFramePr>
        <p:xfrm>
          <a:off x="5711825" y="4854575"/>
          <a:ext cx="3030538" cy="1082675"/>
        </p:xfrm>
        <a:graphic>
          <a:graphicData uri="http://schemas.openxmlformats.org/presentationml/2006/ole">
            <mc:AlternateContent xmlns:mc="http://schemas.openxmlformats.org/markup-compatibility/2006">
              <mc:Choice xmlns:v="urn:schemas-microsoft-com:vml" Requires="v">
                <p:oleObj spid="_x0000_s3140" name="Equation" r:id="rId4" imgW="1422360" imgH="507960" progId="Equation.3">
                  <p:embed/>
                </p:oleObj>
              </mc:Choice>
              <mc:Fallback>
                <p:oleObj name="Equation" r:id="rId4" imgW="1422360" imgH="507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825" y="4854575"/>
                        <a:ext cx="3030538"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5" name="Text Box 5"/>
          <p:cNvSpPr txBox="1">
            <a:spLocks noChangeArrowheads="1"/>
          </p:cNvSpPr>
          <p:nvPr/>
        </p:nvSpPr>
        <p:spPr bwMode="auto">
          <a:xfrm>
            <a:off x="4419600" y="1447800"/>
            <a:ext cx="611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latin typeface="Times" charset="0"/>
              </a:rPr>
              <a:t> </a:t>
            </a:r>
            <a:r>
              <a:rPr lang="en-US" altLang="en-US" sz="1600">
                <a:latin typeface="Times" charset="0"/>
              </a:rPr>
              <a:t>(</a:t>
            </a:r>
            <a:r>
              <a:rPr lang="en-US" altLang="en-US" sz="1600" i="1">
                <a:latin typeface="Times" charset="0"/>
              </a:rPr>
              <a:t>p</a:t>
            </a:r>
            <a:r>
              <a:rPr lang="en-US" altLang="en-US" sz="1600" i="1" baseline="-25000">
                <a:latin typeface="Times" charset="0"/>
              </a:rPr>
              <a:t>e1</a:t>
            </a:r>
            <a:r>
              <a:rPr lang="en-US" altLang="en-US" sz="1600">
                <a:latin typeface="Times" charset="0"/>
              </a:rPr>
              <a:t>)</a:t>
            </a:r>
            <a:endParaRPr lang="en-US" altLang="en-US" i="1">
              <a:latin typeface="Times" charset="0"/>
            </a:endParaRPr>
          </a:p>
        </p:txBody>
      </p:sp>
      <p:sp>
        <p:nvSpPr>
          <p:cNvPr id="7176" name="Rectangle 6"/>
          <p:cNvSpPr>
            <a:spLocks noChangeArrowheads="1"/>
          </p:cNvSpPr>
          <p:nvPr/>
        </p:nvSpPr>
        <p:spPr bwMode="auto">
          <a:xfrm>
            <a:off x="3581400" y="1143000"/>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600">
                <a:latin typeface="Times" charset="0"/>
              </a:rPr>
              <a:t>(</a:t>
            </a:r>
            <a:r>
              <a:rPr lang="en-US" altLang="en-US" sz="1600" i="1">
                <a:latin typeface="Times" charset="0"/>
              </a:rPr>
              <a:t>p</a:t>
            </a:r>
            <a:r>
              <a:rPr lang="en-US" altLang="en-US" sz="1600" i="1" baseline="-25000">
                <a:latin typeface="Times" charset="0"/>
              </a:rPr>
              <a:t>e2</a:t>
            </a:r>
            <a:r>
              <a:rPr lang="en-US" altLang="en-US" sz="1600">
                <a:latin typeface="Times" charset="0"/>
              </a:rPr>
              <a:t>)</a:t>
            </a:r>
            <a:endParaRPr lang="en-US" altLang="en-US" i="1" baseline="-25000">
              <a:latin typeface="Times" charset="0"/>
            </a:endParaRPr>
          </a:p>
        </p:txBody>
      </p:sp>
      <p:sp>
        <p:nvSpPr>
          <p:cNvPr id="7177" name="Text Box 8"/>
          <p:cNvSpPr txBox="1">
            <a:spLocks noChangeArrowheads="1"/>
          </p:cNvSpPr>
          <p:nvPr/>
        </p:nvSpPr>
        <p:spPr bwMode="auto">
          <a:xfrm>
            <a:off x="290513" y="1225550"/>
            <a:ext cx="1504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latin typeface="Times" charset="0"/>
              </a:rPr>
              <a:t>Interstellar</a:t>
            </a:r>
          </a:p>
          <a:p>
            <a:r>
              <a:rPr lang="en-US" altLang="en-US" sz="1600">
                <a:latin typeface="Times" charset="0"/>
              </a:rPr>
              <a:t>Spectrum</a:t>
            </a:r>
            <a:r>
              <a:rPr lang="en-US" altLang="en-US" sz="1600" i="1">
                <a:latin typeface="Times" charset="0"/>
              </a:rPr>
              <a:t> f</a:t>
            </a:r>
            <a:r>
              <a:rPr lang="en-US" altLang="en-US" sz="1600" i="1" baseline="-25000">
                <a:latin typeface="Times" charset="0"/>
              </a:rPr>
              <a:t>ism</a:t>
            </a:r>
            <a:r>
              <a:rPr lang="en-US" altLang="en-US" sz="1600">
                <a:latin typeface="Times" charset="0"/>
              </a:rPr>
              <a:t>(</a:t>
            </a:r>
            <a:r>
              <a:rPr lang="en-US" altLang="en-US" sz="1600" i="1">
                <a:latin typeface="Times" charset="0"/>
              </a:rPr>
              <a:t>p</a:t>
            </a:r>
            <a:r>
              <a:rPr lang="en-US" altLang="en-US" sz="1600">
                <a:latin typeface="Times" charset="0"/>
              </a:rPr>
              <a:t>)</a:t>
            </a:r>
            <a:endParaRPr lang="en-US" altLang="en-US"/>
          </a:p>
        </p:txBody>
      </p:sp>
      <p:graphicFrame>
        <p:nvGraphicFramePr>
          <p:cNvPr id="7171" name="Object 9"/>
          <p:cNvGraphicFramePr>
            <a:graphicFrameLocks noChangeAspect="1"/>
          </p:cNvGraphicFramePr>
          <p:nvPr/>
        </p:nvGraphicFramePr>
        <p:xfrm>
          <a:off x="5811838" y="1589088"/>
          <a:ext cx="2909887" cy="1250950"/>
        </p:xfrm>
        <a:graphic>
          <a:graphicData uri="http://schemas.openxmlformats.org/presentationml/2006/ole">
            <mc:AlternateContent xmlns:mc="http://schemas.openxmlformats.org/markup-compatibility/2006">
              <mc:Choice xmlns:v="urn:schemas-microsoft-com:vml" Requires="v">
                <p:oleObj spid="_x0000_s3141" name="Equation" r:id="rId6" imgW="1536480" imgH="660240" progId="Equation.3">
                  <p:embed/>
                </p:oleObj>
              </mc:Choice>
              <mc:Fallback>
                <p:oleObj name="Equation" r:id="rId6" imgW="1536480" imgH="660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1838" y="1589088"/>
                        <a:ext cx="2909887"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10"/>
          <p:cNvGraphicFramePr>
            <a:graphicFrameLocks noChangeAspect="1"/>
          </p:cNvGraphicFramePr>
          <p:nvPr/>
        </p:nvGraphicFramePr>
        <p:xfrm>
          <a:off x="5791200" y="2971800"/>
          <a:ext cx="2425700" cy="673100"/>
        </p:xfrm>
        <a:graphic>
          <a:graphicData uri="http://schemas.openxmlformats.org/presentationml/2006/ole">
            <mc:AlternateContent xmlns:mc="http://schemas.openxmlformats.org/markup-compatibility/2006">
              <mc:Choice xmlns:v="urn:schemas-microsoft-com:vml" Requires="v">
                <p:oleObj spid="_x0000_s3142" name="Equation" r:id="rId8" imgW="2425700" imgH="673100" progId="Equation.3">
                  <p:embed/>
                </p:oleObj>
              </mc:Choice>
              <mc:Fallback>
                <p:oleObj name="Equation" r:id="rId8" imgW="2425700" imgH="673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2971800"/>
                        <a:ext cx="24257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8" name="Text Box 11"/>
          <p:cNvSpPr txBox="1">
            <a:spLocks noChangeArrowheads="1"/>
          </p:cNvSpPr>
          <p:nvPr/>
        </p:nvSpPr>
        <p:spPr bwMode="auto">
          <a:xfrm>
            <a:off x="5257800" y="1066800"/>
            <a:ext cx="335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Backward trajectory of particles</a:t>
            </a:r>
          </a:p>
        </p:txBody>
      </p:sp>
      <p:sp>
        <p:nvSpPr>
          <p:cNvPr id="7179" name="Text Box 12"/>
          <p:cNvSpPr txBox="1">
            <a:spLocks noChangeArrowheads="1"/>
          </p:cNvSpPr>
          <p:nvPr/>
        </p:nvSpPr>
        <p:spPr bwMode="auto">
          <a:xfrm>
            <a:off x="5251450" y="4416425"/>
            <a:ext cx="225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Modulated spectrum</a:t>
            </a:r>
          </a:p>
        </p:txBody>
      </p:sp>
      <p:sp>
        <p:nvSpPr>
          <p:cNvPr id="7180" name="Text Box 13"/>
          <p:cNvSpPr txBox="1">
            <a:spLocks noChangeArrowheads="1"/>
          </p:cNvSpPr>
          <p:nvPr/>
        </p:nvSpPr>
        <p:spPr bwMode="auto">
          <a:xfrm>
            <a:off x="5851525" y="3778250"/>
            <a:ext cx="208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all starting at (</a:t>
            </a:r>
            <a:r>
              <a:rPr lang="en-US" altLang="en-US" i="1">
                <a:latin typeface="Times" charset="0"/>
              </a:rPr>
              <a:t>x,p,t</a:t>
            </a:r>
            <a:r>
              <a:rPr lang="en-US" altLang="en-US"/>
              <a:t>)</a:t>
            </a:r>
          </a:p>
        </p:txBody>
      </p:sp>
    </p:spTree>
    <p:extLst>
      <p:ext uri="{BB962C8B-B14F-4D97-AF65-F5344CB8AC3E}">
        <p14:creationId xmlns:p14="http://schemas.microsoft.com/office/powerpoint/2010/main" val="351109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533400" y="174171"/>
            <a:ext cx="82343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A spherical </a:t>
            </a:r>
            <a:r>
              <a:rPr lang="en-US" sz="3200" dirty="0" smtClean="0"/>
              <a:t>(analytical) model </a:t>
            </a:r>
            <a:r>
              <a:rPr lang="en-US" sz="3200" dirty="0"/>
              <a:t>of the heliosphere</a:t>
            </a:r>
          </a:p>
        </p:txBody>
      </p:sp>
      <p:pic>
        <p:nvPicPr>
          <p:cNvPr id="3085" name="Picture 13" descr="C:\Documents and Settings\mzhang\My Documents\Ming\meeting\icrc28\paper2\heliosphere.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6858000" cy="584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31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8686800" cy="6400800"/>
          </a:xfrm>
          <a:prstGeom prst="rect">
            <a:avLst/>
          </a:prstGeom>
        </p:spPr>
      </p:pic>
    </p:spTree>
    <p:extLst>
      <p:ext uri="{BB962C8B-B14F-4D97-AF65-F5344CB8AC3E}">
        <p14:creationId xmlns:p14="http://schemas.microsoft.com/office/powerpoint/2010/main" val="1312154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2937</TotalTime>
  <Words>739</Words>
  <Application>Microsoft Office PowerPoint</Application>
  <PresentationFormat>On-screen Show (4:3)</PresentationFormat>
  <Paragraphs>69</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Equation</vt:lpstr>
      <vt:lpstr>Microsoft Equation 3.0</vt:lpstr>
      <vt:lpstr>Effects of the solar wind termination shock on cosmic ray modulation in the heliosheath  Ming Zhang, Xi Luo, and Hamid Rassoul Department of Physics and Space Sciences,  Florida Institute of Technology, Melbourne, Florida, USA   Nikolai Pogolerov Center for Space Plasma &amp; Aeronomic Research,  University of Alabama in Huntsville, Alabama, USA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Simulation with MHD heliosphere model Termination Shock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Florida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the solar wind termination shock on cosmic ray modulation in the heliosheath  Ming Zhang, Xi Luo, and Hamid Rassoul Department of Physics and Space Sciences,  Florida Institute of Technology, Melbourne, Florida, USA   Nikolai Pogolerov Center for Space Plasma &amp; Aeronomic Research,  University of Alabama in Huntsville, Alabama, USA</dc:title>
  <dc:creator>Ming Zhang</dc:creator>
  <cp:lastModifiedBy>Ming Zhang</cp:lastModifiedBy>
  <cp:revision>34</cp:revision>
  <dcterms:created xsi:type="dcterms:W3CDTF">2011-09-07T21:50:53Z</dcterms:created>
  <dcterms:modified xsi:type="dcterms:W3CDTF">2011-09-13T19:38:15Z</dcterms:modified>
</cp:coreProperties>
</file>